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332" r:id="rId2"/>
    <p:sldId id="257" r:id="rId3"/>
    <p:sldId id="282" r:id="rId4"/>
    <p:sldId id="290" r:id="rId5"/>
    <p:sldId id="292" r:id="rId6"/>
    <p:sldId id="316" r:id="rId7"/>
    <p:sldId id="318" r:id="rId8"/>
    <p:sldId id="317" r:id="rId9"/>
    <p:sldId id="325" r:id="rId10"/>
    <p:sldId id="326" r:id="rId11"/>
    <p:sldId id="314" r:id="rId12"/>
    <p:sldId id="315" r:id="rId13"/>
    <p:sldId id="330" r:id="rId14"/>
    <p:sldId id="329" r:id="rId15"/>
    <p:sldId id="331" r:id="rId16"/>
    <p:sldId id="271" r:id="rId17"/>
    <p:sldId id="319" r:id="rId18"/>
    <p:sldId id="293" r:id="rId19"/>
    <p:sldId id="303" r:id="rId20"/>
    <p:sldId id="333" r:id="rId21"/>
    <p:sldId id="294" r:id="rId22"/>
    <p:sldId id="295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700" autoAdjust="0"/>
  </p:normalViewPr>
  <p:slideViewPr>
    <p:cSldViewPr>
      <p:cViewPr>
        <p:scale>
          <a:sx n="70" d="100"/>
          <a:sy n="70" d="100"/>
        </p:scale>
        <p:origin x="-185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0606178962611892E-2"/>
          <c:y val="0.18208075371892141"/>
          <c:w val="0.51745205163137598"/>
          <c:h val="0.456577859148123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5"/>
            <c:explosion val="36"/>
          </c:dPt>
          <c:dLbls>
            <c:dLbl>
              <c:idx val="0"/>
              <c:layout>
                <c:manualLayout>
                  <c:x val="4.7474080402707024E-3"/>
                  <c:y val="-2.21258135558804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1293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7890872145382606E-3"/>
                  <c:y val="3.93586847786772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911316877179209E-2"/>
                  <c:y val="6.207070068298731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215</a:t>
                    </a:r>
                    <a:endParaRPr lang="en-US" dirty="0"/>
                  </a:p>
                </c:rich>
              </c:tx>
              <c:spPr>
                <a:ln>
                  <a:noFill/>
                </a:ln>
              </c:spPr>
              <c:showVal val="1"/>
            </c:dLbl>
            <c:dLbl>
              <c:idx val="3"/>
              <c:layout>
                <c:manualLayout>
                  <c:x val="-4.7691135382270794E-3"/>
                  <c:y val="2.94758796822155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166994750656168E-2"/>
                  <c:y val="2.99471177213970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517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7.6352552705105424E-3"/>
                  <c:y val="7.06299938805895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216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1.7135243725032903E-2"/>
                  <c:y val="-3.54806360492524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431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2.0365266841644802E-3"/>
                  <c:y val="-4.7363811109297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5.4815718594045989E-3"/>
                  <c:y val="-2.36840278934748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345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3.0428696412948411E-3"/>
                  <c:y val="-2.748362010304268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Жалобы на работу подрядных организаций (31%)</c:v>
                </c:pt>
                <c:pt idx="1">
                  <c:v>Не надлежащее качество работ/материалов (18%)</c:v>
                </c:pt>
                <c:pt idx="2">
                  <c:v>Корректировка ПСД (4%)</c:v>
                </c:pt>
                <c:pt idx="3">
                  <c:v>Вопросы по спецсчетам (12%)</c:v>
                </c:pt>
                <c:pt idx="4">
                  <c:v>Нарушение сроков/состава работ (12%)</c:v>
                </c:pt>
                <c:pt idx="5">
                  <c:v>Отказ собственников в допуске к проведению работ (4%)</c:v>
                </c:pt>
                <c:pt idx="6">
                  <c:v>Замена лифтов (10%)</c:v>
                </c:pt>
                <c:pt idx="7">
                  <c:v>Отказ от подписания актов открытия/приемки (2%)</c:v>
                </c:pt>
                <c:pt idx="8">
                  <c:v>Другие (7%)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1407</c:v>
                </c:pt>
                <c:pt idx="1">
                  <c:v>817</c:v>
                </c:pt>
                <c:pt idx="2">
                  <c:v>182</c:v>
                </c:pt>
                <c:pt idx="3">
                  <c:v>544</c:v>
                </c:pt>
                <c:pt idx="4">
                  <c:v>544</c:v>
                </c:pt>
                <c:pt idx="5">
                  <c:v>181</c:v>
                </c:pt>
                <c:pt idx="6">
                  <c:v>453</c:v>
                </c:pt>
                <c:pt idx="7">
                  <c:v>91</c:v>
                </c:pt>
                <c:pt idx="8">
                  <c:v>319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spcBef>
                <a:spcPts val="0"/>
              </a:spcBef>
              <a:defRPr sz="1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78216316710429"/>
          <c:y val="2.8370788722655606E-2"/>
          <c:w val="0.53217836832895848"/>
          <c:h val="0.8089381450716181"/>
        </c:manualLayout>
      </c:layout>
      <c:spPr>
        <a:noFill/>
        <a:ln>
          <a:noFill/>
        </a:ln>
      </c:spPr>
      <c:txPr>
        <a:bodyPr/>
        <a:lstStyle/>
        <a:p>
          <a:pPr>
            <a:defRPr sz="1500" b="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 algn="ctr"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931075173761819"/>
          <c:y val="4.9716876187546652E-2"/>
          <c:w val="0.86493925434506158"/>
          <c:h val="0.661716013824104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Колличество собственников помещений, принявших участие в днях открытых дверей</c:v>
                </c:pt>
              </c:strCache>
            </c:strRef>
          </c:tx>
          <c:cat>
            <c:strRef>
              <c:f>Лист1!$A$3:$A$10</c:f>
              <c:strCache>
                <c:ptCount val="8"/>
                <c:pt idx="0">
                  <c:v>ЮЗАО</c:v>
                </c:pt>
                <c:pt idx="1">
                  <c:v>ВАО</c:v>
                </c:pt>
                <c:pt idx="2">
                  <c:v>ЮВАО</c:v>
                </c:pt>
                <c:pt idx="3">
                  <c:v>САО</c:v>
                </c:pt>
                <c:pt idx="4">
                  <c:v>ЗАО</c:v>
                </c:pt>
                <c:pt idx="5">
                  <c:v>ЗелАО</c:v>
                </c:pt>
                <c:pt idx="6">
                  <c:v>СВАО</c:v>
                </c:pt>
                <c:pt idx="7">
                  <c:v>ЦАО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75</c:v>
                </c:pt>
                <c:pt idx="1">
                  <c:v>65</c:v>
                </c:pt>
                <c:pt idx="2">
                  <c:v>53</c:v>
                </c:pt>
                <c:pt idx="3">
                  <c:v>49</c:v>
                </c:pt>
                <c:pt idx="4">
                  <c:v>49</c:v>
                </c:pt>
                <c:pt idx="5">
                  <c:v>23</c:v>
                </c:pt>
                <c:pt idx="6">
                  <c:v>23</c:v>
                </c:pt>
                <c:pt idx="7">
                  <c:v>17</c:v>
                </c:pt>
              </c:numCache>
            </c:numRef>
          </c:val>
        </c:ser>
        <c:dLbls>
          <c:showVal val="1"/>
        </c:dLbls>
        <c:gapWidth val="75"/>
        <c:axId val="159240192"/>
        <c:axId val="159242880"/>
      </c:barChart>
      <c:catAx>
        <c:axId val="159240192"/>
        <c:scaling>
          <c:orientation val="minMax"/>
        </c:scaling>
        <c:axPos val="b"/>
        <c:majorTickMark val="none"/>
        <c:tickLblPos val="nextTo"/>
        <c:crossAx val="159242880"/>
        <c:crosses val="autoZero"/>
        <c:auto val="1"/>
        <c:lblAlgn val="ctr"/>
        <c:lblOffset val="100"/>
      </c:catAx>
      <c:valAx>
        <c:axId val="159242880"/>
        <c:scaling>
          <c:orientation val="minMax"/>
        </c:scaling>
        <c:axPos val="l"/>
        <c:numFmt formatCode="General" sourceLinked="1"/>
        <c:majorTickMark val="none"/>
        <c:tickLblPos val="nextTo"/>
        <c:crossAx val="159240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4600457491162551"/>
          <c:w val="0.99784997688583488"/>
          <c:h val="0.1539954250883754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9459973753281519E-2"/>
          <c:y val="6.5586122047244094E-2"/>
          <c:w val="0.61762430985929162"/>
          <c:h val="0.645558809055118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Урегулированны конфликты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ЦАО</c:v>
                </c:pt>
                <c:pt idx="1">
                  <c:v>САО</c:v>
                </c:pt>
                <c:pt idx="2">
                  <c:v>СВАО</c:v>
                </c:pt>
                <c:pt idx="3">
                  <c:v>ВАО</c:v>
                </c:pt>
                <c:pt idx="4">
                  <c:v>ЮЗАО</c:v>
                </c:pt>
                <c:pt idx="5">
                  <c:v>ЮВАО</c:v>
                </c:pt>
                <c:pt idx="6">
                  <c:v>ЗАО</c:v>
                </c:pt>
                <c:pt idx="7">
                  <c:v>ЮАО</c:v>
                </c:pt>
                <c:pt idx="8">
                  <c:v>ЗелАО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</c:v>
                </c:pt>
                <c:pt idx="1">
                  <c:v>12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Назначены повторные комиссии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ЦАО</c:v>
                </c:pt>
                <c:pt idx="1">
                  <c:v>САО</c:v>
                </c:pt>
                <c:pt idx="2">
                  <c:v>СВАО</c:v>
                </c:pt>
                <c:pt idx="3">
                  <c:v>ВАО</c:v>
                </c:pt>
                <c:pt idx="4">
                  <c:v>ЮЗАО</c:v>
                </c:pt>
                <c:pt idx="5">
                  <c:v>ЮВАО</c:v>
                </c:pt>
                <c:pt idx="6">
                  <c:v>ЗАО</c:v>
                </c:pt>
                <c:pt idx="7">
                  <c:v>ЮАО</c:v>
                </c:pt>
                <c:pt idx="8">
                  <c:v>ЗелАО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</c:numCache>
            </c:numRef>
          </c:val>
        </c:ser>
        <c:shape val="box"/>
        <c:axId val="159735808"/>
        <c:axId val="159737344"/>
        <c:axId val="0"/>
      </c:bar3DChart>
      <c:catAx>
        <c:axId val="159735808"/>
        <c:scaling>
          <c:orientation val="minMax"/>
        </c:scaling>
        <c:axPos val="b"/>
        <c:tickLblPos val="nextTo"/>
        <c:crossAx val="159737344"/>
        <c:crosses val="autoZero"/>
        <c:auto val="1"/>
        <c:lblAlgn val="ctr"/>
        <c:lblOffset val="100"/>
      </c:catAx>
      <c:valAx>
        <c:axId val="159737344"/>
        <c:scaling>
          <c:orientation val="minMax"/>
        </c:scaling>
        <c:axPos val="l"/>
        <c:majorGridlines/>
        <c:numFmt formatCode="General" sourceLinked="1"/>
        <c:tickLblPos val="nextTo"/>
        <c:crossAx val="15973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03760451737263"/>
          <c:y val="0.21479502952755924"/>
          <c:w val="0.28731726064253732"/>
          <c:h val="0.4454099409448835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Подъезды</a:t>
            </a:r>
          </a:p>
          <a:p>
            <a:pPr>
              <a:defRPr/>
            </a:pP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7466965251539529E-2"/>
          <c:y val="0.20086240417731424"/>
          <c:w val="0.9046156422529037"/>
          <c:h val="0.428470447728030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Проверенно всего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САО</c:v>
                </c:pt>
                <c:pt idx="1">
                  <c:v>СВАО</c:v>
                </c:pt>
                <c:pt idx="2">
                  <c:v>ЗАО</c:v>
                </c:pt>
                <c:pt idx="3">
                  <c:v>СЗАО</c:v>
                </c:pt>
                <c:pt idx="4">
                  <c:v>ЗелАО</c:v>
                </c:pt>
                <c:pt idx="5">
                  <c:v>ЮАО</c:v>
                </c:pt>
                <c:pt idx="6">
                  <c:v>ЮЗАО</c:v>
                </c:pt>
                <c:pt idx="7">
                  <c:v>ТиНАО</c:v>
                </c:pt>
                <c:pt idx="8">
                  <c:v>ЦАО</c:v>
                </c:pt>
                <c:pt idx="9">
                  <c:v>ВАО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Замечания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САО</c:v>
                </c:pt>
                <c:pt idx="1">
                  <c:v>СВАО</c:v>
                </c:pt>
                <c:pt idx="2">
                  <c:v>ЗАО</c:v>
                </c:pt>
                <c:pt idx="3">
                  <c:v>СЗАО</c:v>
                </c:pt>
                <c:pt idx="4">
                  <c:v>ЗелАО</c:v>
                </c:pt>
                <c:pt idx="5">
                  <c:v>ЮАО</c:v>
                </c:pt>
                <c:pt idx="6">
                  <c:v>ЮЗАО</c:v>
                </c:pt>
                <c:pt idx="7">
                  <c:v>ТиНАО</c:v>
                </c:pt>
                <c:pt idx="8">
                  <c:v>ЦАО</c:v>
                </c:pt>
                <c:pt idx="9">
                  <c:v>ВАО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gapWidth val="75"/>
        <c:overlap val="-25"/>
        <c:axId val="159832704"/>
        <c:axId val="159834496"/>
      </c:barChart>
      <c:catAx>
        <c:axId val="159832704"/>
        <c:scaling>
          <c:orientation val="minMax"/>
        </c:scaling>
        <c:axPos val="b"/>
        <c:majorTickMark val="none"/>
        <c:tickLblPos val="nextTo"/>
        <c:crossAx val="159834496"/>
        <c:crosses val="autoZero"/>
        <c:auto val="1"/>
        <c:lblAlgn val="ctr"/>
        <c:lblOffset val="100"/>
      </c:catAx>
      <c:valAx>
        <c:axId val="1598344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5983270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Бытовые городки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Проверенно всего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САО</c:v>
                </c:pt>
                <c:pt idx="1">
                  <c:v>СВАО</c:v>
                </c:pt>
                <c:pt idx="2">
                  <c:v>ЦАО</c:v>
                </c:pt>
                <c:pt idx="3">
                  <c:v>ЗАО</c:v>
                </c:pt>
                <c:pt idx="4">
                  <c:v>ЗелАО</c:v>
                </c:pt>
                <c:pt idx="5">
                  <c:v>ЮАО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Замечания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САО</c:v>
                </c:pt>
                <c:pt idx="1">
                  <c:v>СВАО</c:v>
                </c:pt>
                <c:pt idx="2">
                  <c:v>ЦАО</c:v>
                </c:pt>
                <c:pt idx="3">
                  <c:v>ЗАО</c:v>
                </c:pt>
                <c:pt idx="4">
                  <c:v>ЗелАО</c:v>
                </c:pt>
                <c:pt idx="5">
                  <c:v>ЮАО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18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gapWidth val="75"/>
        <c:overlap val="-25"/>
        <c:axId val="159896320"/>
        <c:axId val="159897856"/>
      </c:barChart>
      <c:catAx>
        <c:axId val="159896320"/>
        <c:scaling>
          <c:orientation val="minMax"/>
        </c:scaling>
        <c:axPos val="b"/>
        <c:majorTickMark val="none"/>
        <c:tickLblPos val="nextTo"/>
        <c:crossAx val="159897856"/>
        <c:crosses val="autoZero"/>
        <c:auto val="1"/>
        <c:lblAlgn val="ctr"/>
        <c:lblOffset val="100"/>
      </c:catAx>
      <c:valAx>
        <c:axId val="1598978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598963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elete val="1"/>
          </c:dLbls>
          <c:cat>
            <c:strRef>
              <c:f>Лист1!$A$2:$A$9</c:f>
              <c:strCache>
                <c:ptCount val="8"/>
                <c:pt idx="0">
                  <c:v>ФКР (ТУ)</c:v>
                </c:pt>
                <c:pt idx="1">
                  <c:v>Префектуры</c:v>
                </c:pt>
                <c:pt idx="2">
                  <c:v>Управы</c:v>
                </c:pt>
                <c:pt idx="3">
                  <c:v>УК, подр. орг.</c:v>
                </c:pt>
                <c:pt idx="4">
                  <c:v>ОНФ</c:v>
                </c:pt>
                <c:pt idx="5">
                  <c:v>ОПМ</c:v>
                </c:pt>
                <c:pt idx="6">
                  <c:v>МТПП</c:v>
                </c:pt>
                <c:pt idx="7">
                  <c:v>МГД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95</c:v>
                </c:pt>
                <c:pt idx="1">
                  <c:v>40</c:v>
                </c:pt>
                <c:pt idx="2">
                  <c:v>55</c:v>
                </c:pt>
                <c:pt idx="3">
                  <c:v>70</c:v>
                </c:pt>
                <c:pt idx="4">
                  <c:v>20</c:v>
                </c:pt>
                <c:pt idx="5">
                  <c:v>40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delete val="1"/>
          </c:dLbls>
          <c:cat>
            <c:strRef>
              <c:f>Лист1!$A$2:$A$9</c:f>
              <c:strCache>
                <c:ptCount val="8"/>
                <c:pt idx="0">
                  <c:v>ФКР (ТУ)</c:v>
                </c:pt>
                <c:pt idx="1">
                  <c:v>Префектуры</c:v>
                </c:pt>
                <c:pt idx="2">
                  <c:v>Управы</c:v>
                </c:pt>
                <c:pt idx="3">
                  <c:v>УК, подр. орг.</c:v>
                </c:pt>
                <c:pt idx="4">
                  <c:v>ОНФ</c:v>
                </c:pt>
                <c:pt idx="5">
                  <c:v>ОПМ</c:v>
                </c:pt>
                <c:pt idx="6">
                  <c:v>МТПП</c:v>
                </c:pt>
                <c:pt idx="7">
                  <c:v>МГД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100</c:v>
                </c:pt>
                <c:pt idx="1">
                  <c:v>60</c:v>
                </c:pt>
                <c:pt idx="2">
                  <c:v>60</c:v>
                </c:pt>
                <c:pt idx="3">
                  <c:v>80</c:v>
                </c:pt>
                <c:pt idx="4">
                  <c:v>30</c:v>
                </c:pt>
                <c:pt idx="5">
                  <c:v>80</c:v>
                </c:pt>
                <c:pt idx="6">
                  <c:v>25</c:v>
                </c:pt>
                <c:pt idx="7">
                  <c:v>45</c:v>
                </c:pt>
              </c:numCache>
            </c:numRef>
          </c:val>
        </c:ser>
        <c:dLbls>
          <c:showVal val="1"/>
        </c:dLbls>
        <c:shape val="box"/>
        <c:axId val="159945856"/>
        <c:axId val="159947392"/>
        <c:axId val="0"/>
      </c:bar3DChart>
      <c:catAx>
        <c:axId val="159945856"/>
        <c:scaling>
          <c:orientation val="minMax"/>
        </c:scaling>
        <c:axPos val="b"/>
        <c:majorTickMark val="none"/>
        <c:tickLblPos val="nextTo"/>
        <c:crossAx val="159947392"/>
        <c:crosses val="autoZero"/>
        <c:auto val="1"/>
        <c:lblAlgn val="ctr"/>
        <c:lblOffset val="100"/>
      </c:catAx>
      <c:valAx>
        <c:axId val="159947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994585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C8E64-DA71-4F07-B23A-694E421A9898}" type="doc">
      <dgm:prSet loTypeId="urn:microsoft.com/office/officeart/2005/8/layout/gear1" loCatId="process" qsTypeId="urn:microsoft.com/office/officeart/2005/8/quickstyle/simple3" qsCatId="simple" csTypeId="urn:microsoft.com/office/officeart/2005/8/colors/colorful5" csCatId="colorful" phldr="1"/>
      <dgm:spPr/>
    </dgm:pt>
    <dgm:pt modelId="{9C5E9E02-5A55-4D4D-AD78-D7647396C86A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Видео-уроки</a:t>
          </a:r>
        </a:p>
      </dgm:t>
    </dgm:pt>
    <dgm:pt modelId="{0B35E567-B394-4000-9D9B-91343E1BCACA}" type="parTrans" cxnId="{F8FD4E5D-3F34-4999-8921-CA7FB5C7B3C5}">
      <dgm:prSet/>
      <dgm:spPr/>
      <dgm:t>
        <a:bodyPr/>
        <a:lstStyle/>
        <a:p>
          <a:endParaRPr lang="ru-RU"/>
        </a:p>
      </dgm:t>
    </dgm:pt>
    <dgm:pt modelId="{544C52DA-1938-40BD-BBC7-630F91E0BEF1}" type="sibTrans" cxnId="{F8FD4E5D-3F34-4999-8921-CA7FB5C7B3C5}">
      <dgm:prSet/>
      <dgm:spPr/>
      <dgm:t>
        <a:bodyPr/>
        <a:lstStyle/>
        <a:p>
          <a:endParaRPr lang="ru-RU" sz="1600"/>
        </a:p>
      </dgm:t>
    </dgm:pt>
    <dgm:pt modelId="{611FCDEF-C475-4099-92DE-6146D457D9D6}">
      <dgm:prSet phldrT="[Текст]" custT="1"/>
      <dgm:spPr/>
      <dgm:t>
        <a:bodyPr/>
        <a:lstStyle/>
        <a:p>
          <a:r>
            <a:rPr lang="ru-RU" sz="2400" b="1" dirty="0" smtClean="0"/>
            <a:t>Замена лифтов </a:t>
          </a:r>
          <a:endParaRPr lang="ru-RU" sz="2400" b="1" dirty="0"/>
        </a:p>
      </dgm:t>
    </dgm:pt>
    <dgm:pt modelId="{A9275705-EF06-413A-8186-2FE2857CA4C0}" type="parTrans" cxnId="{480E772C-782C-408F-B485-186C6A0F1548}">
      <dgm:prSet/>
      <dgm:spPr/>
      <dgm:t>
        <a:bodyPr/>
        <a:lstStyle/>
        <a:p>
          <a:endParaRPr lang="ru-RU"/>
        </a:p>
      </dgm:t>
    </dgm:pt>
    <dgm:pt modelId="{0B4BFDB6-137C-44C0-BC24-E121EDF81607}" type="sibTrans" cxnId="{480E772C-782C-408F-B485-186C6A0F1548}">
      <dgm:prSet/>
      <dgm:spPr/>
      <dgm:t>
        <a:bodyPr/>
        <a:lstStyle/>
        <a:p>
          <a:endParaRPr lang="ru-RU" sz="1600"/>
        </a:p>
      </dgm:t>
    </dgm:pt>
    <dgm:pt modelId="{AC489534-1F7E-4CA7-BA11-339EAE023977}">
      <dgm:prSet phldrT="[Текст]" custT="1"/>
      <dgm:spPr/>
      <dgm:t>
        <a:bodyPr/>
        <a:lstStyle/>
        <a:p>
          <a:r>
            <a:rPr lang="ru-RU" sz="1800" b="1" dirty="0" smtClean="0"/>
            <a:t>Капремонт </a:t>
          </a:r>
          <a:r>
            <a:rPr lang="en-US" sz="1800" b="1" dirty="0" smtClean="0"/>
            <a:t>#</a:t>
          </a:r>
          <a:r>
            <a:rPr lang="ru-RU" sz="1800" b="1" dirty="0" err="1" smtClean="0"/>
            <a:t>наотлично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4C4897D7-8F14-4798-B3D3-54942F614F03}" type="parTrans" cxnId="{F7F82B05-C662-4FA4-A27F-EEB8A7F6DAE7}">
      <dgm:prSet/>
      <dgm:spPr/>
      <dgm:t>
        <a:bodyPr/>
        <a:lstStyle/>
        <a:p>
          <a:endParaRPr lang="ru-RU"/>
        </a:p>
      </dgm:t>
    </dgm:pt>
    <dgm:pt modelId="{FB11C183-7932-4216-BC12-D5CE1FECFB8F}" type="sibTrans" cxnId="{F7F82B05-C662-4FA4-A27F-EEB8A7F6DAE7}">
      <dgm:prSet/>
      <dgm:spPr/>
      <dgm:t>
        <a:bodyPr/>
        <a:lstStyle/>
        <a:p>
          <a:endParaRPr lang="ru-RU" sz="1600"/>
        </a:p>
      </dgm:t>
    </dgm:pt>
    <dgm:pt modelId="{01613F23-7790-493C-A35E-CF100C9BA8C2}" type="pres">
      <dgm:prSet presAssocID="{759C8E64-DA71-4F07-B23A-694E421A989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119DD9-CAC5-49C6-97E4-CDBC0619F2E4}" type="pres">
      <dgm:prSet presAssocID="{9C5E9E02-5A55-4D4D-AD78-D7647396C86A}" presName="gear1" presStyleLbl="node1" presStyleIdx="0" presStyleCnt="3" custLinFactNeighborX="27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8F812-F5CB-450C-B106-ECBCB1C87BC2}" type="pres">
      <dgm:prSet presAssocID="{9C5E9E02-5A55-4D4D-AD78-D7647396C86A}" presName="gear1srcNode" presStyleLbl="node1" presStyleIdx="0" presStyleCnt="3"/>
      <dgm:spPr/>
      <dgm:t>
        <a:bodyPr/>
        <a:lstStyle/>
        <a:p>
          <a:endParaRPr lang="ru-RU"/>
        </a:p>
      </dgm:t>
    </dgm:pt>
    <dgm:pt modelId="{9E62375B-4B43-4BAA-832E-A2B30E550B6B}" type="pres">
      <dgm:prSet presAssocID="{9C5E9E02-5A55-4D4D-AD78-D7647396C86A}" presName="gear1dstNode" presStyleLbl="node1" presStyleIdx="0" presStyleCnt="3"/>
      <dgm:spPr/>
      <dgm:t>
        <a:bodyPr/>
        <a:lstStyle/>
        <a:p>
          <a:endParaRPr lang="ru-RU"/>
        </a:p>
      </dgm:t>
    </dgm:pt>
    <dgm:pt modelId="{5A9D5CCC-33E7-48F7-9C32-D36597C29602}" type="pres">
      <dgm:prSet presAssocID="{611FCDEF-C475-4099-92DE-6146D457D9D6}" presName="gear2" presStyleLbl="node1" presStyleIdx="1" presStyleCnt="3" custScaleX="132290" custScaleY="124919" custLinFactNeighborX="-20086" custLinFactNeighborY="30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EF870-EF6E-448F-82A5-22DDA76CDCEC}" type="pres">
      <dgm:prSet presAssocID="{611FCDEF-C475-4099-92DE-6146D457D9D6}" presName="gear2srcNode" presStyleLbl="node1" presStyleIdx="1" presStyleCnt="3"/>
      <dgm:spPr/>
      <dgm:t>
        <a:bodyPr/>
        <a:lstStyle/>
        <a:p>
          <a:endParaRPr lang="ru-RU"/>
        </a:p>
      </dgm:t>
    </dgm:pt>
    <dgm:pt modelId="{014C1D2E-78BF-4E76-8DBD-98C8DCECA500}" type="pres">
      <dgm:prSet presAssocID="{611FCDEF-C475-4099-92DE-6146D457D9D6}" presName="gear2dstNode" presStyleLbl="node1" presStyleIdx="1" presStyleCnt="3"/>
      <dgm:spPr/>
      <dgm:t>
        <a:bodyPr/>
        <a:lstStyle/>
        <a:p>
          <a:endParaRPr lang="ru-RU"/>
        </a:p>
      </dgm:t>
    </dgm:pt>
    <dgm:pt modelId="{1646B9C5-B47C-45CC-8331-A0DFAD4EC32F}" type="pres">
      <dgm:prSet presAssocID="{AC489534-1F7E-4CA7-BA11-339EAE023977}" presName="gear3" presStyleLbl="node1" presStyleIdx="2" presStyleCnt="3" custAng="5955" custScaleX="124746" custScaleY="127418" custLinFactNeighborX="6501" custLinFactNeighborY="3876"/>
      <dgm:spPr/>
      <dgm:t>
        <a:bodyPr/>
        <a:lstStyle/>
        <a:p>
          <a:endParaRPr lang="ru-RU"/>
        </a:p>
      </dgm:t>
    </dgm:pt>
    <dgm:pt modelId="{C710C8F9-45F0-43F9-B25F-BF602423DB68}" type="pres">
      <dgm:prSet presAssocID="{AC489534-1F7E-4CA7-BA11-339EAE02397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B8187-76DB-4F9D-84AF-1F02C975619B}" type="pres">
      <dgm:prSet presAssocID="{AC489534-1F7E-4CA7-BA11-339EAE023977}" presName="gear3srcNode" presStyleLbl="node1" presStyleIdx="2" presStyleCnt="3"/>
      <dgm:spPr/>
      <dgm:t>
        <a:bodyPr/>
        <a:lstStyle/>
        <a:p>
          <a:endParaRPr lang="ru-RU"/>
        </a:p>
      </dgm:t>
    </dgm:pt>
    <dgm:pt modelId="{FFA0D9AD-9B2F-4909-A579-4567DE7E67C4}" type="pres">
      <dgm:prSet presAssocID="{AC489534-1F7E-4CA7-BA11-339EAE023977}" presName="gear3dstNode" presStyleLbl="node1" presStyleIdx="2" presStyleCnt="3"/>
      <dgm:spPr/>
      <dgm:t>
        <a:bodyPr/>
        <a:lstStyle/>
        <a:p>
          <a:endParaRPr lang="ru-RU"/>
        </a:p>
      </dgm:t>
    </dgm:pt>
    <dgm:pt modelId="{23CD45AB-756C-4F5D-8A67-5E5AB6D730BC}" type="pres">
      <dgm:prSet presAssocID="{544C52DA-1938-40BD-BBC7-630F91E0BEF1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FDFC2604-DF3D-4B9D-BEB0-D5A7419E6DFA}" type="pres">
      <dgm:prSet presAssocID="{0B4BFDB6-137C-44C0-BC24-E121EDF81607}" presName="connector2" presStyleLbl="sibTrans2D1" presStyleIdx="1" presStyleCnt="3" custAng="962690" custLinFactNeighborX="-25956" custLinFactNeighborY="8707"/>
      <dgm:spPr/>
      <dgm:t>
        <a:bodyPr/>
        <a:lstStyle/>
        <a:p>
          <a:endParaRPr lang="ru-RU"/>
        </a:p>
      </dgm:t>
    </dgm:pt>
    <dgm:pt modelId="{EFFD114B-3E09-4EB7-94C8-990C9AE6EF4F}" type="pres">
      <dgm:prSet presAssocID="{FB11C183-7932-4216-BC12-D5CE1FECFB8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8FD4E5D-3F34-4999-8921-CA7FB5C7B3C5}" srcId="{759C8E64-DA71-4F07-B23A-694E421A9898}" destId="{9C5E9E02-5A55-4D4D-AD78-D7647396C86A}" srcOrd="0" destOrd="0" parTransId="{0B35E567-B394-4000-9D9B-91343E1BCACA}" sibTransId="{544C52DA-1938-40BD-BBC7-630F91E0BEF1}"/>
    <dgm:cxn modelId="{C1211398-79ED-404F-94F2-2904A803FF07}" type="presOf" srcId="{9C5E9E02-5A55-4D4D-AD78-D7647396C86A}" destId="{02119DD9-CAC5-49C6-97E4-CDBC0619F2E4}" srcOrd="0" destOrd="0" presId="urn:microsoft.com/office/officeart/2005/8/layout/gear1"/>
    <dgm:cxn modelId="{480E772C-782C-408F-B485-186C6A0F1548}" srcId="{759C8E64-DA71-4F07-B23A-694E421A9898}" destId="{611FCDEF-C475-4099-92DE-6146D457D9D6}" srcOrd="1" destOrd="0" parTransId="{A9275705-EF06-413A-8186-2FE2857CA4C0}" sibTransId="{0B4BFDB6-137C-44C0-BC24-E121EDF81607}"/>
    <dgm:cxn modelId="{AD73F074-E3D3-424D-A3A2-5CFF0403E8DE}" type="presOf" srcId="{AC489534-1F7E-4CA7-BA11-339EAE023977}" destId="{7D1B8187-76DB-4F9D-84AF-1F02C975619B}" srcOrd="2" destOrd="0" presId="urn:microsoft.com/office/officeart/2005/8/layout/gear1"/>
    <dgm:cxn modelId="{11CFF4B5-B440-4FB3-9082-A3809304003D}" type="presOf" srcId="{9C5E9E02-5A55-4D4D-AD78-D7647396C86A}" destId="{9E62375B-4B43-4BAA-832E-A2B30E550B6B}" srcOrd="2" destOrd="0" presId="urn:microsoft.com/office/officeart/2005/8/layout/gear1"/>
    <dgm:cxn modelId="{49E8B38F-108F-4419-9AC3-E085640C3D6D}" type="presOf" srcId="{544C52DA-1938-40BD-BBC7-630F91E0BEF1}" destId="{23CD45AB-756C-4F5D-8A67-5E5AB6D730BC}" srcOrd="0" destOrd="0" presId="urn:microsoft.com/office/officeart/2005/8/layout/gear1"/>
    <dgm:cxn modelId="{D2963EE6-4D42-49BB-A786-5C6A3E4093C7}" type="presOf" srcId="{611FCDEF-C475-4099-92DE-6146D457D9D6}" destId="{2E1EF870-EF6E-448F-82A5-22DDA76CDCEC}" srcOrd="1" destOrd="0" presId="urn:microsoft.com/office/officeart/2005/8/layout/gear1"/>
    <dgm:cxn modelId="{4A34FDD3-7771-465A-B412-A20A48A5D455}" type="presOf" srcId="{FB11C183-7932-4216-BC12-D5CE1FECFB8F}" destId="{EFFD114B-3E09-4EB7-94C8-990C9AE6EF4F}" srcOrd="0" destOrd="0" presId="urn:microsoft.com/office/officeart/2005/8/layout/gear1"/>
    <dgm:cxn modelId="{D7690A30-2E30-4607-ADA4-FEABC2F7A7EE}" type="presOf" srcId="{AC489534-1F7E-4CA7-BA11-339EAE023977}" destId="{FFA0D9AD-9B2F-4909-A579-4567DE7E67C4}" srcOrd="3" destOrd="0" presId="urn:microsoft.com/office/officeart/2005/8/layout/gear1"/>
    <dgm:cxn modelId="{898E6DFF-741D-49BE-A73B-D50467D1D29C}" type="presOf" srcId="{AC489534-1F7E-4CA7-BA11-339EAE023977}" destId="{C710C8F9-45F0-43F9-B25F-BF602423DB68}" srcOrd="1" destOrd="0" presId="urn:microsoft.com/office/officeart/2005/8/layout/gear1"/>
    <dgm:cxn modelId="{05694F36-D351-415C-BDD5-EE0DD6032322}" type="presOf" srcId="{611FCDEF-C475-4099-92DE-6146D457D9D6}" destId="{014C1D2E-78BF-4E76-8DBD-98C8DCECA500}" srcOrd="2" destOrd="0" presId="urn:microsoft.com/office/officeart/2005/8/layout/gear1"/>
    <dgm:cxn modelId="{CBEC52C9-A5BC-450D-96D2-44402427A60E}" type="presOf" srcId="{0B4BFDB6-137C-44C0-BC24-E121EDF81607}" destId="{FDFC2604-DF3D-4B9D-BEB0-D5A7419E6DFA}" srcOrd="0" destOrd="0" presId="urn:microsoft.com/office/officeart/2005/8/layout/gear1"/>
    <dgm:cxn modelId="{C0A4E6C2-4C39-4EB5-A08D-E6A8177557DB}" type="presOf" srcId="{9C5E9E02-5A55-4D4D-AD78-D7647396C86A}" destId="{2448F812-F5CB-450C-B106-ECBCB1C87BC2}" srcOrd="1" destOrd="0" presId="urn:microsoft.com/office/officeart/2005/8/layout/gear1"/>
    <dgm:cxn modelId="{9E88BD0C-0657-427A-92D4-8266C67D9FA6}" type="presOf" srcId="{AC489534-1F7E-4CA7-BA11-339EAE023977}" destId="{1646B9C5-B47C-45CC-8331-A0DFAD4EC32F}" srcOrd="0" destOrd="0" presId="urn:microsoft.com/office/officeart/2005/8/layout/gear1"/>
    <dgm:cxn modelId="{91515F14-26F7-4D2C-B47C-CBFEC0D8142F}" type="presOf" srcId="{611FCDEF-C475-4099-92DE-6146D457D9D6}" destId="{5A9D5CCC-33E7-48F7-9C32-D36597C29602}" srcOrd="0" destOrd="0" presId="urn:microsoft.com/office/officeart/2005/8/layout/gear1"/>
    <dgm:cxn modelId="{F7F82B05-C662-4FA4-A27F-EEB8A7F6DAE7}" srcId="{759C8E64-DA71-4F07-B23A-694E421A9898}" destId="{AC489534-1F7E-4CA7-BA11-339EAE023977}" srcOrd="2" destOrd="0" parTransId="{4C4897D7-8F14-4798-B3D3-54942F614F03}" sibTransId="{FB11C183-7932-4216-BC12-D5CE1FECFB8F}"/>
    <dgm:cxn modelId="{C0851635-1FFC-48AA-899D-01FA0C04FFC8}" type="presOf" srcId="{759C8E64-DA71-4F07-B23A-694E421A9898}" destId="{01613F23-7790-493C-A35E-CF100C9BA8C2}" srcOrd="0" destOrd="0" presId="urn:microsoft.com/office/officeart/2005/8/layout/gear1"/>
    <dgm:cxn modelId="{C598AE41-703B-4C8C-AF41-4D6683E4FF41}" type="presParOf" srcId="{01613F23-7790-493C-A35E-CF100C9BA8C2}" destId="{02119DD9-CAC5-49C6-97E4-CDBC0619F2E4}" srcOrd="0" destOrd="0" presId="urn:microsoft.com/office/officeart/2005/8/layout/gear1"/>
    <dgm:cxn modelId="{76FFD55B-1247-41CB-8CEF-F4980387EB77}" type="presParOf" srcId="{01613F23-7790-493C-A35E-CF100C9BA8C2}" destId="{2448F812-F5CB-450C-B106-ECBCB1C87BC2}" srcOrd="1" destOrd="0" presId="urn:microsoft.com/office/officeart/2005/8/layout/gear1"/>
    <dgm:cxn modelId="{E31AC69C-B8F9-4E87-8F47-ACD13C68DF53}" type="presParOf" srcId="{01613F23-7790-493C-A35E-CF100C9BA8C2}" destId="{9E62375B-4B43-4BAA-832E-A2B30E550B6B}" srcOrd="2" destOrd="0" presId="urn:microsoft.com/office/officeart/2005/8/layout/gear1"/>
    <dgm:cxn modelId="{38F5DDE2-0D02-454B-A4E7-7BAD3BC4206D}" type="presParOf" srcId="{01613F23-7790-493C-A35E-CF100C9BA8C2}" destId="{5A9D5CCC-33E7-48F7-9C32-D36597C29602}" srcOrd="3" destOrd="0" presId="urn:microsoft.com/office/officeart/2005/8/layout/gear1"/>
    <dgm:cxn modelId="{9A17AE6D-1729-4D82-B502-2BD594209580}" type="presParOf" srcId="{01613F23-7790-493C-A35E-CF100C9BA8C2}" destId="{2E1EF870-EF6E-448F-82A5-22DDA76CDCEC}" srcOrd="4" destOrd="0" presId="urn:microsoft.com/office/officeart/2005/8/layout/gear1"/>
    <dgm:cxn modelId="{9D3DA2E7-6AD7-48C9-B655-FD125CB93B74}" type="presParOf" srcId="{01613F23-7790-493C-A35E-CF100C9BA8C2}" destId="{014C1D2E-78BF-4E76-8DBD-98C8DCECA500}" srcOrd="5" destOrd="0" presId="urn:microsoft.com/office/officeart/2005/8/layout/gear1"/>
    <dgm:cxn modelId="{DDAA9D78-101F-4E69-89F1-E15E71593E2D}" type="presParOf" srcId="{01613F23-7790-493C-A35E-CF100C9BA8C2}" destId="{1646B9C5-B47C-45CC-8331-A0DFAD4EC32F}" srcOrd="6" destOrd="0" presId="urn:microsoft.com/office/officeart/2005/8/layout/gear1"/>
    <dgm:cxn modelId="{10495FA8-6BAB-4539-9A7C-615D192E1002}" type="presParOf" srcId="{01613F23-7790-493C-A35E-CF100C9BA8C2}" destId="{C710C8F9-45F0-43F9-B25F-BF602423DB68}" srcOrd="7" destOrd="0" presId="urn:microsoft.com/office/officeart/2005/8/layout/gear1"/>
    <dgm:cxn modelId="{7C17D95E-FE2B-4ACA-BE08-EA58820F3FEF}" type="presParOf" srcId="{01613F23-7790-493C-A35E-CF100C9BA8C2}" destId="{7D1B8187-76DB-4F9D-84AF-1F02C975619B}" srcOrd="8" destOrd="0" presId="urn:microsoft.com/office/officeart/2005/8/layout/gear1"/>
    <dgm:cxn modelId="{745C2831-3D44-4559-A492-818B3A81469E}" type="presParOf" srcId="{01613F23-7790-493C-A35E-CF100C9BA8C2}" destId="{FFA0D9AD-9B2F-4909-A579-4567DE7E67C4}" srcOrd="9" destOrd="0" presId="urn:microsoft.com/office/officeart/2005/8/layout/gear1"/>
    <dgm:cxn modelId="{EB1AFCDB-10FF-4F41-A201-BEECFA93A074}" type="presParOf" srcId="{01613F23-7790-493C-A35E-CF100C9BA8C2}" destId="{23CD45AB-756C-4F5D-8A67-5E5AB6D730BC}" srcOrd="10" destOrd="0" presId="urn:microsoft.com/office/officeart/2005/8/layout/gear1"/>
    <dgm:cxn modelId="{25EA509A-8E35-47E6-8B72-79C31668CB90}" type="presParOf" srcId="{01613F23-7790-493C-A35E-CF100C9BA8C2}" destId="{FDFC2604-DF3D-4B9D-BEB0-D5A7419E6DFA}" srcOrd="11" destOrd="0" presId="urn:microsoft.com/office/officeart/2005/8/layout/gear1"/>
    <dgm:cxn modelId="{097B7390-870B-4974-B17B-46E26B81BAA1}" type="presParOf" srcId="{01613F23-7790-493C-A35E-CF100C9BA8C2}" destId="{EFFD114B-3E09-4EB7-94C8-990C9AE6EF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81D86-62DD-4308-8CBF-CFBE584004EC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90B2DC0-012A-4D3B-B633-F06D1B646FD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80975" indent="-180975" algn="just"/>
          <a:r>
            <a: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1</a:t>
          </a:r>
          <a:r>
            <a: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.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Совершенствование механизмов общественного контроля, с привлечением экспертных организаций, по мониторингу качества используемых материалов и применяемых технологий (отопительные приборы, лакокрасочные изделия, приборы освещения и пр.):</a:t>
          </a:r>
        </a:p>
        <a:p>
          <a:pPr marL="180975" indent="-180975" algn="l"/>
          <a:r>
            <a:rPr lang="ru-RU" sz="16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200" b="0" i="1" dirty="0" smtClean="0">
              <a:latin typeface="Arial" pitchFamily="34" charset="0"/>
              <a:cs typeface="Arial" pitchFamily="34" charset="0"/>
            </a:rPr>
            <a:t>проверки наличия служб ОТК на производствах поставщиков материалов на объекты капитального ремонта;</a:t>
          </a:r>
        </a:p>
        <a:p>
          <a:pPr marL="180975" indent="-180975" algn="l"/>
          <a:r>
            <a:rPr lang="ru-RU" sz="1200" i="1" dirty="0" smtClean="0">
              <a:latin typeface="Arial" pitchFamily="34" charset="0"/>
              <a:cs typeface="Arial" pitchFamily="34" charset="0"/>
            </a:rPr>
            <a:t>- организация Системы добровольной сертификации и контроля строительных материалов «Система ЖИЛКОМСЕРТ» при Городской общественной комиссии;</a:t>
          </a:r>
          <a:endParaRPr lang="ru-RU" sz="1200" dirty="0" smtClean="0">
            <a:latin typeface="Arial" pitchFamily="34" charset="0"/>
            <a:cs typeface="Arial" pitchFamily="34" charset="0"/>
          </a:endParaRPr>
        </a:p>
        <a:p>
          <a:pPr marL="180975" indent="-180975" algn="l"/>
          <a:r>
            <a:rPr lang="ru-RU" sz="1200" i="1" dirty="0" smtClean="0">
              <a:latin typeface="Arial" pitchFamily="34" charset="0"/>
              <a:cs typeface="Arial" pitchFamily="34" charset="0"/>
            </a:rPr>
            <a:t>- внесение предложений в распорядительные документы и Регламенты ФКР;</a:t>
          </a:r>
        </a:p>
        <a:p>
          <a:pPr marL="180975" indent="-180975" algn="l"/>
          <a:r>
            <a:rPr lang="ru-RU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создание при Городской комиссии Центра общественного контроля (ЦОК).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310D5E-10FB-49B7-9949-916D6687586A}" type="parTrans" cxnId="{CE882B69-576D-4D0D-B2DC-63993D76F64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C76D294-2A24-4682-AAA2-6728DD73346B}" type="sibTrans" cxnId="{CE882B69-576D-4D0D-B2DC-63993D76F64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7A0CCC37-3E0F-482E-9BED-3BD846B050F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80975" indent="-180975" algn="l"/>
          <a:endParaRPr lang="ru-RU" sz="16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indent="-180975" algn="l"/>
          <a:endParaRPr lang="ru-RU" sz="16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indent="-180975" algn="l"/>
          <a:endParaRPr lang="ru-RU" sz="16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indent="-180975" algn="just"/>
          <a:r>
            <a: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2.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Совершенствование информационной открытости Региональной программы капитального ремонта. Создание электронного информационного стенда  (по согласованию с ДКР, ФКР). </a:t>
          </a:r>
          <a:endParaRPr lang="ru-RU" sz="1600" i="1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indent="-180975" algn="l"/>
          <a:endParaRPr lang="ru-RU" sz="16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indent="-180975" algn="l"/>
          <a:endParaRPr lang="ru-RU" sz="16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indent="-180975" algn="l"/>
          <a:endParaRPr lang="ru-RU" sz="16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A9C64228-5AD8-4153-A2A2-0AADB5C38B80}" type="sibTrans" cxnId="{338CD3D2-DE7A-4359-BCC8-4CA0EC439AA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8099F04-ED4E-495B-B267-924C638913D1}" type="parTrans" cxnId="{338CD3D2-DE7A-4359-BCC8-4CA0EC439AA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C7A27D0A-A021-4486-B264-54F160E4D4A1}" type="pres">
      <dgm:prSet presAssocID="{B4A81D86-62DD-4308-8CBF-CFBE584004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87C52-36E6-4205-BA95-54CA08B6E9A6}" type="pres">
      <dgm:prSet presAssocID="{990B2DC0-012A-4D3B-B633-F06D1B646FD4}" presName="parentLin" presStyleCnt="0"/>
      <dgm:spPr/>
    </dgm:pt>
    <dgm:pt modelId="{194A2149-E7AD-49B1-846A-786B625D4756}" type="pres">
      <dgm:prSet presAssocID="{990B2DC0-012A-4D3B-B633-F06D1B646FD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187F719-2460-4BA5-AB87-851639A1AFF3}" type="pres">
      <dgm:prSet presAssocID="{990B2DC0-012A-4D3B-B633-F06D1B646FD4}" presName="parentText" presStyleLbl="node1" presStyleIdx="0" presStyleCnt="2" custScaleX="131486" custScaleY="4198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247E9-6BD4-4556-9633-5742B93235D8}" type="pres">
      <dgm:prSet presAssocID="{990B2DC0-012A-4D3B-B633-F06D1B646FD4}" presName="negativeSpace" presStyleCnt="0"/>
      <dgm:spPr/>
    </dgm:pt>
    <dgm:pt modelId="{2B1B92B5-2807-4F80-9DE5-9B97CF5049C1}" type="pres">
      <dgm:prSet presAssocID="{990B2DC0-012A-4D3B-B633-F06D1B646FD4}" presName="childText" presStyleLbl="conFgAcc1" presStyleIdx="0" presStyleCnt="2">
        <dgm:presLayoutVars>
          <dgm:bulletEnabled val="1"/>
        </dgm:presLayoutVars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C36154E-A5ED-4E49-9978-6C374910A88E}" type="pres">
      <dgm:prSet presAssocID="{7C76D294-2A24-4682-AAA2-6728DD73346B}" presName="spaceBetweenRectangles" presStyleCnt="0"/>
      <dgm:spPr/>
    </dgm:pt>
    <dgm:pt modelId="{F1454E0C-4D6C-4A63-8E9B-F8AFD1D47379}" type="pres">
      <dgm:prSet presAssocID="{7A0CCC37-3E0F-482E-9BED-3BD846B050F0}" presName="parentLin" presStyleCnt="0"/>
      <dgm:spPr/>
    </dgm:pt>
    <dgm:pt modelId="{77D90ACE-ECA3-45FF-91A5-C98426445606}" type="pres">
      <dgm:prSet presAssocID="{7A0CCC37-3E0F-482E-9BED-3BD846B050F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8F5FB10-9FF7-4E98-A2DD-313BEFE55546}" type="pres">
      <dgm:prSet presAssocID="{7A0CCC37-3E0F-482E-9BED-3BD846B050F0}" presName="parentText" presStyleLbl="node1" presStyleIdx="1" presStyleCnt="2" custScaleX="131486" custScaleY="203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A0AB8-B5D2-4466-BFEF-200A9B402114}" type="pres">
      <dgm:prSet presAssocID="{7A0CCC37-3E0F-482E-9BED-3BD846B050F0}" presName="negativeSpace" presStyleCnt="0"/>
      <dgm:spPr/>
    </dgm:pt>
    <dgm:pt modelId="{C964FAA5-C575-480D-B712-0644C8C8187E}" type="pres">
      <dgm:prSet presAssocID="{7A0CCC37-3E0F-482E-9BED-3BD846B050F0}" presName="childText" presStyleLbl="conFgAcc1" presStyleIdx="1" presStyleCnt="2">
        <dgm:presLayoutVars>
          <dgm:bulletEnabled val="1"/>
        </dgm:presLayoutVars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803D725F-BDC2-4D12-9DF5-0A7C5D19443F}" type="presOf" srcId="{990B2DC0-012A-4D3B-B633-F06D1B646FD4}" destId="{194A2149-E7AD-49B1-846A-786B625D4756}" srcOrd="0" destOrd="0" presId="urn:microsoft.com/office/officeart/2005/8/layout/list1"/>
    <dgm:cxn modelId="{CE882B69-576D-4D0D-B2DC-63993D76F643}" srcId="{B4A81D86-62DD-4308-8CBF-CFBE584004EC}" destId="{990B2DC0-012A-4D3B-B633-F06D1B646FD4}" srcOrd="0" destOrd="0" parTransId="{6A310D5E-10FB-49B7-9949-916D6687586A}" sibTransId="{7C76D294-2A24-4682-AAA2-6728DD73346B}"/>
    <dgm:cxn modelId="{D701AA4B-824A-4B29-B0D0-264D1DFD79C3}" type="presOf" srcId="{B4A81D86-62DD-4308-8CBF-CFBE584004EC}" destId="{C7A27D0A-A021-4486-B264-54F160E4D4A1}" srcOrd="0" destOrd="0" presId="urn:microsoft.com/office/officeart/2005/8/layout/list1"/>
    <dgm:cxn modelId="{338CD3D2-DE7A-4359-BCC8-4CA0EC439AAC}" srcId="{B4A81D86-62DD-4308-8CBF-CFBE584004EC}" destId="{7A0CCC37-3E0F-482E-9BED-3BD846B050F0}" srcOrd="1" destOrd="0" parTransId="{B8099F04-ED4E-495B-B267-924C638913D1}" sibTransId="{A9C64228-5AD8-4153-A2A2-0AADB5C38B80}"/>
    <dgm:cxn modelId="{E6135E30-66E7-4363-9232-CFB9FF503BBA}" type="presOf" srcId="{7A0CCC37-3E0F-482E-9BED-3BD846B050F0}" destId="{E8F5FB10-9FF7-4E98-A2DD-313BEFE55546}" srcOrd="1" destOrd="0" presId="urn:microsoft.com/office/officeart/2005/8/layout/list1"/>
    <dgm:cxn modelId="{633173DA-8181-41CC-8FCD-2292A143BCF5}" type="presOf" srcId="{990B2DC0-012A-4D3B-B633-F06D1B646FD4}" destId="{F187F719-2460-4BA5-AB87-851639A1AFF3}" srcOrd="1" destOrd="0" presId="urn:microsoft.com/office/officeart/2005/8/layout/list1"/>
    <dgm:cxn modelId="{E1B557C7-D4DB-4EE1-91EF-4D1489A8A54F}" type="presOf" srcId="{7A0CCC37-3E0F-482E-9BED-3BD846B050F0}" destId="{77D90ACE-ECA3-45FF-91A5-C98426445606}" srcOrd="0" destOrd="0" presId="urn:microsoft.com/office/officeart/2005/8/layout/list1"/>
    <dgm:cxn modelId="{1A85468D-B4CB-4EA8-9EB9-3096EE9CE7C6}" type="presParOf" srcId="{C7A27D0A-A021-4486-B264-54F160E4D4A1}" destId="{02887C52-36E6-4205-BA95-54CA08B6E9A6}" srcOrd="0" destOrd="0" presId="urn:microsoft.com/office/officeart/2005/8/layout/list1"/>
    <dgm:cxn modelId="{4F1035C2-958A-422F-867F-4E029900C25B}" type="presParOf" srcId="{02887C52-36E6-4205-BA95-54CA08B6E9A6}" destId="{194A2149-E7AD-49B1-846A-786B625D4756}" srcOrd="0" destOrd="0" presId="urn:microsoft.com/office/officeart/2005/8/layout/list1"/>
    <dgm:cxn modelId="{F2D01F52-2A83-462C-8508-66AC175DB118}" type="presParOf" srcId="{02887C52-36E6-4205-BA95-54CA08B6E9A6}" destId="{F187F719-2460-4BA5-AB87-851639A1AFF3}" srcOrd="1" destOrd="0" presId="urn:microsoft.com/office/officeart/2005/8/layout/list1"/>
    <dgm:cxn modelId="{50CB4223-A9F3-444B-81BF-1E73C1CF58C1}" type="presParOf" srcId="{C7A27D0A-A021-4486-B264-54F160E4D4A1}" destId="{021247E9-6BD4-4556-9633-5742B93235D8}" srcOrd="1" destOrd="0" presId="urn:microsoft.com/office/officeart/2005/8/layout/list1"/>
    <dgm:cxn modelId="{71EC3512-7E18-4D9E-B0C1-D1F23DABFD33}" type="presParOf" srcId="{C7A27D0A-A021-4486-B264-54F160E4D4A1}" destId="{2B1B92B5-2807-4F80-9DE5-9B97CF5049C1}" srcOrd="2" destOrd="0" presId="urn:microsoft.com/office/officeart/2005/8/layout/list1"/>
    <dgm:cxn modelId="{C97B6525-4776-49D6-99B7-11529CE81F6E}" type="presParOf" srcId="{C7A27D0A-A021-4486-B264-54F160E4D4A1}" destId="{7C36154E-A5ED-4E49-9978-6C374910A88E}" srcOrd="3" destOrd="0" presId="urn:microsoft.com/office/officeart/2005/8/layout/list1"/>
    <dgm:cxn modelId="{86BAED4F-39C9-4BC1-B850-099F590DE26C}" type="presParOf" srcId="{C7A27D0A-A021-4486-B264-54F160E4D4A1}" destId="{F1454E0C-4D6C-4A63-8E9B-F8AFD1D47379}" srcOrd="4" destOrd="0" presId="urn:microsoft.com/office/officeart/2005/8/layout/list1"/>
    <dgm:cxn modelId="{C35CFDBE-615D-4B7E-A52E-2B4FC1CCE253}" type="presParOf" srcId="{F1454E0C-4D6C-4A63-8E9B-F8AFD1D47379}" destId="{77D90ACE-ECA3-45FF-91A5-C98426445606}" srcOrd="0" destOrd="0" presId="urn:microsoft.com/office/officeart/2005/8/layout/list1"/>
    <dgm:cxn modelId="{6730C0E3-7427-40CE-B62E-BC5E94DC2BB0}" type="presParOf" srcId="{F1454E0C-4D6C-4A63-8E9B-F8AFD1D47379}" destId="{E8F5FB10-9FF7-4E98-A2DD-313BEFE55546}" srcOrd="1" destOrd="0" presId="urn:microsoft.com/office/officeart/2005/8/layout/list1"/>
    <dgm:cxn modelId="{25DADE0F-21F0-4081-893E-4D7474D0B4E9}" type="presParOf" srcId="{C7A27D0A-A021-4486-B264-54F160E4D4A1}" destId="{E6EA0AB8-B5D2-4466-BFEF-200A9B402114}" srcOrd="5" destOrd="0" presId="urn:microsoft.com/office/officeart/2005/8/layout/list1"/>
    <dgm:cxn modelId="{3B2937D9-3236-4451-91BB-FA90EA3528DA}" type="presParOf" srcId="{C7A27D0A-A021-4486-B264-54F160E4D4A1}" destId="{C964FAA5-C575-480D-B712-0644C8C8187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81D86-62DD-4308-8CBF-CFBE584004EC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A0CCC37-3E0F-482E-9BED-3BD846B050F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80975" indent="-180975"/>
          <a:r>
            <a: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Обновление экспозиции Учебно-производственного комплекса капитального ремонта, исходя из применяемых Фондом технологий, проводимых работ.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099F04-ED4E-495B-B267-924C638913D1}" type="parTrans" cxnId="{338CD3D2-DE7A-4359-BCC8-4CA0EC439AA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A9C64228-5AD8-4153-A2A2-0AADB5C38B80}" type="sibTrans" cxnId="{338CD3D2-DE7A-4359-BCC8-4CA0EC439AA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BE0668A-0A7E-46F2-BBC4-8493A20179A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80975" indent="-180975"/>
          <a:r>
            <a: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4. 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Информационное продвижение деятельности Городской общественной комиссии в СМИ. Создание видео роликов о деятельности Городской комиссии  с участием руководителей окружных рабочих групп, членов Городской комиссии, уполномоченных представителей собственников. 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7748728-D67B-469E-B2DF-F9CA9C83CC11}" type="parTrans" cxnId="{BB846D8C-2AE3-4208-B2A7-F07D9567A1C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76171E5-2706-4ECB-96EC-F3CBB2D9EAED}" type="sibTrans" cxnId="{BB846D8C-2AE3-4208-B2A7-F07D9567A1C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C7A27D0A-A021-4486-B264-54F160E4D4A1}" type="pres">
      <dgm:prSet presAssocID="{B4A81D86-62DD-4308-8CBF-CFBE584004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54E0C-4D6C-4A63-8E9B-F8AFD1D47379}" type="pres">
      <dgm:prSet presAssocID="{7A0CCC37-3E0F-482E-9BED-3BD846B050F0}" presName="parentLin" presStyleCnt="0"/>
      <dgm:spPr/>
    </dgm:pt>
    <dgm:pt modelId="{77D90ACE-ECA3-45FF-91A5-C98426445606}" type="pres">
      <dgm:prSet presAssocID="{7A0CCC37-3E0F-482E-9BED-3BD846B050F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8F5FB10-9FF7-4E98-A2DD-313BEFE55546}" type="pres">
      <dgm:prSet presAssocID="{7A0CCC37-3E0F-482E-9BED-3BD846B050F0}" presName="parentText" presStyleLbl="node1" presStyleIdx="0" presStyleCnt="2" custScaleX="131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A0AB8-B5D2-4466-BFEF-200A9B402114}" type="pres">
      <dgm:prSet presAssocID="{7A0CCC37-3E0F-482E-9BED-3BD846B050F0}" presName="negativeSpace" presStyleCnt="0"/>
      <dgm:spPr/>
    </dgm:pt>
    <dgm:pt modelId="{C964FAA5-C575-480D-B712-0644C8C8187E}" type="pres">
      <dgm:prSet presAssocID="{7A0CCC37-3E0F-482E-9BED-3BD846B050F0}" presName="childText" presStyleLbl="conFgAcc1" presStyleIdx="0" presStyleCnt="2">
        <dgm:presLayoutVars>
          <dgm:bulletEnabled val="1"/>
        </dgm:presLayoutVars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B5DDE76-A07D-4994-B1EA-EB56C0C3FF79}" type="pres">
      <dgm:prSet presAssocID="{A9C64228-5AD8-4153-A2A2-0AADB5C38B80}" presName="spaceBetweenRectangles" presStyleCnt="0"/>
      <dgm:spPr/>
    </dgm:pt>
    <dgm:pt modelId="{466C8B4F-2B45-46B4-9F55-F458A002A603}" type="pres">
      <dgm:prSet presAssocID="{2BE0668A-0A7E-46F2-BBC4-8493A20179AF}" presName="parentLin" presStyleCnt="0"/>
      <dgm:spPr/>
    </dgm:pt>
    <dgm:pt modelId="{81A77BF5-A9A6-48BA-91C0-7AE1DEA1A3F0}" type="pres">
      <dgm:prSet presAssocID="{2BE0668A-0A7E-46F2-BBC4-8493A20179A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6728E38-D180-49A7-B1C7-345F0114E701}" type="pres">
      <dgm:prSet presAssocID="{2BE0668A-0A7E-46F2-BBC4-8493A20179AF}" presName="parentText" presStyleLbl="node1" presStyleIdx="1" presStyleCnt="2" custScaleX="131486" custScaleY="95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B5C93-7C05-48BE-8E4B-29E50E52DA2B}" type="pres">
      <dgm:prSet presAssocID="{2BE0668A-0A7E-46F2-BBC4-8493A20179AF}" presName="negativeSpace" presStyleCnt="0"/>
      <dgm:spPr/>
    </dgm:pt>
    <dgm:pt modelId="{A140BD09-7D5D-4621-91DA-AD9AF69CA79D}" type="pres">
      <dgm:prSet presAssocID="{2BE0668A-0A7E-46F2-BBC4-8493A20179AF}" presName="childText" presStyleLbl="conFgAcc1" presStyleIdx="1" presStyleCnt="2">
        <dgm:presLayoutVars>
          <dgm:bulletEnabled val="1"/>
        </dgm:presLayoutVars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3842F944-09D1-48F5-915C-98E14DEFA688}" type="presOf" srcId="{7A0CCC37-3E0F-482E-9BED-3BD846B050F0}" destId="{E8F5FB10-9FF7-4E98-A2DD-313BEFE55546}" srcOrd="1" destOrd="0" presId="urn:microsoft.com/office/officeart/2005/8/layout/list1"/>
    <dgm:cxn modelId="{6DB8372D-2718-46B4-80C1-26436D0FE7B3}" type="presOf" srcId="{7A0CCC37-3E0F-482E-9BED-3BD846B050F0}" destId="{77D90ACE-ECA3-45FF-91A5-C98426445606}" srcOrd="0" destOrd="0" presId="urn:microsoft.com/office/officeart/2005/8/layout/list1"/>
    <dgm:cxn modelId="{338CD3D2-DE7A-4359-BCC8-4CA0EC439AAC}" srcId="{B4A81D86-62DD-4308-8CBF-CFBE584004EC}" destId="{7A0CCC37-3E0F-482E-9BED-3BD846B050F0}" srcOrd="0" destOrd="0" parTransId="{B8099F04-ED4E-495B-B267-924C638913D1}" sibTransId="{A9C64228-5AD8-4153-A2A2-0AADB5C38B80}"/>
    <dgm:cxn modelId="{F2CDCE1C-49CA-474E-AC52-6725A4EF15AE}" type="presOf" srcId="{B4A81D86-62DD-4308-8CBF-CFBE584004EC}" destId="{C7A27D0A-A021-4486-B264-54F160E4D4A1}" srcOrd="0" destOrd="0" presId="urn:microsoft.com/office/officeart/2005/8/layout/list1"/>
    <dgm:cxn modelId="{F2BE3434-7FD1-4A86-9CC1-4697746F99F1}" type="presOf" srcId="{2BE0668A-0A7E-46F2-BBC4-8493A20179AF}" destId="{81A77BF5-A9A6-48BA-91C0-7AE1DEA1A3F0}" srcOrd="0" destOrd="0" presId="urn:microsoft.com/office/officeart/2005/8/layout/list1"/>
    <dgm:cxn modelId="{BB846D8C-2AE3-4208-B2A7-F07D9567A1CC}" srcId="{B4A81D86-62DD-4308-8CBF-CFBE584004EC}" destId="{2BE0668A-0A7E-46F2-BBC4-8493A20179AF}" srcOrd="1" destOrd="0" parTransId="{A7748728-D67B-469E-B2DF-F9CA9C83CC11}" sibTransId="{B76171E5-2706-4ECB-96EC-F3CBB2D9EAED}"/>
    <dgm:cxn modelId="{0B96AB5B-8A19-4D29-9C3F-46CC5E7DB1C5}" type="presOf" srcId="{2BE0668A-0A7E-46F2-BBC4-8493A20179AF}" destId="{46728E38-D180-49A7-B1C7-345F0114E701}" srcOrd="1" destOrd="0" presId="urn:microsoft.com/office/officeart/2005/8/layout/list1"/>
    <dgm:cxn modelId="{14542708-D9A6-4F57-86D4-179E85254D58}" type="presParOf" srcId="{C7A27D0A-A021-4486-B264-54F160E4D4A1}" destId="{F1454E0C-4D6C-4A63-8E9B-F8AFD1D47379}" srcOrd="0" destOrd="0" presId="urn:microsoft.com/office/officeart/2005/8/layout/list1"/>
    <dgm:cxn modelId="{E123A7E2-17B3-4CEA-B87E-7243F581E435}" type="presParOf" srcId="{F1454E0C-4D6C-4A63-8E9B-F8AFD1D47379}" destId="{77D90ACE-ECA3-45FF-91A5-C98426445606}" srcOrd="0" destOrd="0" presId="urn:microsoft.com/office/officeart/2005/8/layout/list1"/>
    <dgm:cxn modelId="{97AE79E9-5924-44AF-8E6F-FCA3EF70CD0A}" type="presParOf" srcId="{F1454E0C-4D6C-4A63-8E9B-F8AFD1D47379}" destId="{E8F5FB10-9FF7-4E98-A2DD-313BEFE55546}" srcOrd="1" destOrd="0" presId="urn:microsoft.com/office/officeart/2005/8/layout/list1"/>
    <dgm:cxn modelId="{399E380D-8190-4B9A-B9BD-2E905C2410AC}" type="presParOf" srcId="{C7A27D0A-A021-4486-B264-54F160E4D4A1}" destId="{E6EA0AB8-B5D2-4466-BFEF-200A9B402114}" srcOrd="1" destOrd="0" presId="urn:microsoft.com/office/officeart/2005/8/layout/list1"/>
    <dgm:cxn modelId="{FE8E0964-8379-4AFA-BB28-6F89C4D6E99B}" type="presParOf" srcId="{C7A27D0A-A021-4486-B264-54F160E4D4A1}" destId="{C964FAA5-C575-480D-B712-0644C8C8187E}" srcOrd="2" destOrd="0" presId="urn:microsoft.com/office/officeart/2005/8/layout/list1"/>
    <dgm:cxn modelId="{A186250C-0D64-4370-8D89-776B2AA48271}" type="presParOf" srcId="{C7A27D0A-A021-4486-B264-54F160E4D4A1}" destId="{9B5DDE76-A07D-4994-B1EA-EB56C0C3FF79}" srcOrd="3" destOrd="0" presId="urn:microsoft.com/office/officeart/2005/8/layout/list1"/>
    <dgm:cxn modelId="{6AF9033D-B8E8-4B36-8FE6-AFA6BB729D4F}" type="presParOf" srcId="{C7A27D0A-A021-4486-B264-54F160E4D4A1}" destId="{466C8B4F-2B45-46B4-9F55-F458A002A603}" srcOrd="4" destOrd="0" presId="urn:microsoft.com/office/officeart/2005/8/layout/list1"/>
    <dgm:cxn modelId="{AFACD3AA-1473-404E-B988-59A9BEBCFD9A}" type="presParOf" srcId="{466C8B4F-2B45-46B4-9F55-F458A002A603}" destId="{81A77BF5-A9A6-48BA-91C0-7AE1DEA1A3F0}" srcOrd="0" destOrd="0" presId="urn:microsoft.com/office/officeart/2005/8/layout/list1"/>
    <dgm:cxn modelId="{588777C6-5EF5-4200-9004-6A9E192798C3}" type="presParOf" srcId="{466C8B4F-2B45-46B4-9F55-F458A002A603}" destId="{46728E38-D180-49A7-B1C7-345F0114E701}" srcOrd="1" destOrd="0" presId="urn:microsoft.com/office/officeart/2005/8/layout/list1"/>
    <dgm:cxn modelId="{4C532BD5-88D4-4DEF-950A-88F979114B01}" type="presParOf" srcId="{C7A27D0A-A021-4486-B264-54F160E4D4A1}" destId="{A84B5C93-7C05-48BE-8E4B-29E50E52DA2B}" srcOrd="5" destOrd="0" presId="urn:microsoft.com/office/officeart/2005/8/layout/list1"/>
    <dgm:cxn modelId="{94DEA6D6-2AFB-4072-A32F-DA63583E87AD}" type="presParOf" srcId="{C7A27D0A-A021-4486-B264-54F160E4D4A1}" destId="{A140BD09-7D5D-4621-91DA-AD9AF69CA7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119DD9-CAC5-49C6-97E4-CDBC0619F2E4}">
      <dsp:nvSpPr>
        <dsp:cNvPr id="0" name=""/>
        <dsp:cNvSpPr/>
      </dsp:nvSpPr>
      <dsp:spPr>
        <a:xfrm>
          <a:off x="2073830" y="2549493"/>
          <a:ext cx="2534681" cy="2534681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Видео-уроки</a:t>
          </a:r>
        </a:p>
      </dsp:txBody>
      <dsp:txXfrm>
        <a:off x="2073830" y="2549493"/>
        <a:ext cx="2534681" cy="2534681"/>
      </dsp:txXfrm>
    </dsp:sp>
    <dsp:sp modelId="{5A9D5CCC-33E7-48F7-9C32-D36597C29602}">
      <dsp:nvSpPr>
        <dsp:cNvPr id="0" name=""/>
        <dsp:cNvSpPr/>
      </dsp:nvSpPr>
      <dsp:spPr>
        <a:xfrm>
          <a:off x="0" y="2285859"/>
          <a:ext cx="2438640" cy="2302762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Замена лифтов </a:t>
          </a:r>
          <a:endParaRPr lang="ru-RU" sz="2400" b="1" kern="1200" dirty="0"/>
        </a:p>
      </dsp:txBody>
      <dsp:txXfrm>
        <a:off x="0" y="2285859"/>
        <a:ext cx="2438640" cy="2302762"/>
      </dsp:txXfrm>
    </dsp:sp>
    <dsp:sp modelId="{1646B9C5-B47C-45CC-8331-A0DFAD4EC32F}">
      <dsp:nvSpPr>
        <dsp:cNvPr id="0" name=""/>
        <dsp:cNvSpPr/>
      </dsp:nvSpPr>
      <dsp:spPr>
        <a:xfrm rot="20705955">
          <a:off x="1560765" y="507927"/>
          <a:ext cx="2235448" cy="2319038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Капремонт </a:t>
          </a:r>
          <a:r>
            <a:rPr lang="en-US" sz="1800" b="1" kern="1200" dirty="0" smtClean="0"/>
            <a:t>#</a:t>
          </a:r>
          <a:r>
            <a:rPr lang="ru-RU" sz="1800" b="1" kern="1200" dirty="0" err="1" smtClean="0"/>
            <a:t>наотлично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 rot="5955">
        <a:off x="2046106" y="1021518"/>
        <a:ext cx="1264765" cy="1291856"/>
      </dsp:txXfrm>
    </dsp:sp>
    <dsp:sp modelId="{23CD45AB-756C-4F5D-8A67-5E5AB6D730BC}">
      <dsp:nvSpPr>
        <dsp:cNvPr id="0" name=""/>
        <dsp:cNvSpPr/>
      </dsp:nvSpPr>
      <dsp:spPr>
        <a:xfrm>
          <a:off x="1883500" y="2164411"/>
          <a:ext cx="3244392" cy="3244392"/>
        </a:xfrm>
        <a:prstGeom prst="circularArrow">
          <a:avLst>
            <a:gd name="adj1" fmla="val 4688"/>
            <a:gd name="adj2" fmla="val 299029"/>
            <a:gd name="adj3" fmla="val 2525252"/>
            <a:gd name="adj4" fmla="val 15841841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FC2604-DF3D-4B9D-BEB0-D5A7419E6DFA}">
      <dsp:nvSpPr>
        <dsp:cNvPr id="0" name=""/>
        <dsp:cNvSpPr/>
      </dsp:nvSpPr>
      <dsp:spPr>
        <a:xfrm rot="962690">
          <a:off x="-339205" y="1745980"/>
          <a:ext cx="2357253" cy="23572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FD114B-3E09-4EB7-94C8-990C9AE6EF4F}">
      <dsp:nvSpPr>
        <dsp:cNvPr id="0" name=""/>
        <dsp:cNvSpPr/>
      </dsp:nvSpPr>
      <dsp:spPr>
        <a:xfrm>
          <a:off x="1213817" y="281231"/>
          <a:ext cx="2541594" cy="25415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1B92B5-2807-4F80-9DE5-9B97CF5049C1}">
      <dsp:nvSpPr>
        <dsp:cNvPr id="0" name=""/>
        <dsp:cNvSpPr/>
      </dsp:nvSpPr>
      <dsp:spPr>
        <a:xfrm>
          <a:off x="0" y="2502451"/>
          <a:ext cx="7920879" cy="5544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F187F719-2460-4BA5-AB87-851639A1AFF3}">
      <dsp:nvSpPr>
        <dsp:cNvPr id="0" name=""/>
        <dsp:cNvSpPr/>
      </dsp:nvSpPr>
      <dsp:spPr>
        <a:xfrm>
          <a:off x="395657" y="100627"/>
          <a:ext cx="7283274" cy="272654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180975" lvl="0" indent="-180975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1</a:t>
          </a:r>
          <a:r>
            <a:rPr lang="ru-RU" sz="16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.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Совершенствование механизмов общественного контроля, с привлечением экспертных организаций, по мониторингу качества используемых материалов и применяемых технологий (отопительные приборы, лакокрасочные изделия, приборы освещения и пр.):</a:t>
          </a: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200" b="0" i="1" kern="1200" dirty="0" smtClean="0">
              <a:latin typeface="Arial" pitchFamily="34" charset="0"/>
              <a:cs typeface="Arial" pitchFamily="34" charset="0"/>
            </a:rPr>
            <a:t>проверки наличия служб ОТК на производствах поставщиков материалов на объекты капитального ремонта;</a:t>
          </a: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- организация Системы добровольной сертификации и контроля строительных материалов «Система ЖИЛКОМСЕРТ» при Городской общественной комиссии;</a:t>
          </a: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" pitchFamily="34" charset="0"/>
              <a:cs typeface="Arial" pitchFamily="34" charset="0"/>
            </a:rPr>
            <a:t>- внесение предложений в распорядительные документы и Регламенты ФКР;</a:t>
          </a: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создание при Городской комиссии Центра общественного контроля (ЦОК).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95657" y="100627"/>
        <a:ext cx="7283274" cy="2726543"/>
      </dsp:txXfrm>
    </dsp:sp>
    <dsp:sp modelId="{C964FAA5-C575-480D-B712-0644C8C8187E}">
      <dsp:nvSpPr>
        <dsp:cNvPr id="0" name=""/>
        <dsp:cNvSpPr/>
      </dsp:nvSpPr>
      <dsp:spPr>
        <a:xfrm>
          <a:off x="0" y="4169508"/>
          <a:ext cx="7920879" cy="5544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8F5FB10-9FF7-4E98-A2DD-313BEFE55546}">
      <dsp:nvSpPr>
        <dsp:cNvPr id="0" name=""/>
        <dsp:cNvSpPr/>
      </dsp:nvSpPr>
      <dsp:spPr>
        <a:xfrm>
          <a:off x="396044" y="3175651"/>
          <a:ext cx="7290393" cy="13185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lvl="0" indent="-180975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2.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Совершенствование информационной открытости Региональной программы капитального ремонта. Создание электронного информационного стенда  (по согласованию с ДКР, ФКР). </a:t>
          </a:r>
          <a:endParaRPr lang="ru-RU" sz="1600" i="1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396044" y="3175651"/>
        <a:ext cx="7290393" cy="13185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64FAA5-C575-480D-B712-0644C8C8187E}">
      <dsp:nvSpPr>
        <dsp:cNvPr id="0" name=""/>
        <dsp:cNvSpPr/>
      </dsp:nvSpPr>
      <dsp:spPr>
        <a:xfrm>
          <a:off x="0" y="1144893"/>
          <a:ext cx="7920879" cy="16380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8F5FB10-9FF7-4E98-A2DD-313BEFE55546}">
      <dsp:nvSpPr>
        <dsp:cNvPr id="0" name=""/>
        <dsp:cNvSpPr/>
      </dsp:nvSpPr>
      <dsp:spPr>
        <a:xfrm>
          <a:off x="396044" y="185493"/>
          <a:ext cx="7290393" cy="19188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Обновление экспозиции Учебно-производственного комплекса капитального ремонта, исходя из применяемых Фондом технологий, проводимых работ.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96044" y="185493"/>
        <a:ext cx="7290393" cy="1918800"/>
      </dsp:txXfrm>
    </dsp:sp>
    <dsp:sp modelId="{A140BD09-7D5D-4621-91DA-AD9AF69CA79D}">
      <dsp:nvSpPr>
        <dsp:cNvPr id="0" name=""/>
        <dsp:cNvSpPr/>
      </dsp:nvSpPr>
      <dsp:spPr>
        <a:xfrm>
          <a:off x="0" y="4009154"/>
          <a:ext cx="7920879" cy="16380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46728E38-D180-49A7-B1C7-345F0114E701}">
      <dsp:nvSpPr>
        <dsp:cNvPr id="0" name=""/>
        <dsp:cNvSpPr/>
      </dsp:nvSpPr>
      <dsp:spPr>
        <a:xfrm>
          <a:off x="396044" y="3133893"/>
          <a:ext cx="7290393" cy="18346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4. </a:t>
          </a: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Информационное продвижение деятельности Городской общественной комиссии в СМИ. Создание видео роликов о деятельности Городской комиссии  с участием руководителей окружных рабочих групп, членов Городской комиссии, уполномоченных представителей собственников. 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96044" y="3133893"/>
        <a:ext cx="7290393" cy="183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0.01963</cdr:x>
      <cdr:y>0.04851</cdr:y>
    </cdr:from>
    <cdr:to>
      <cdr:x>0.12988</cdr:x>
      <cdr:y>0.10101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512" y="332656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97B1A-3D61-46A2-92A3-954868C946C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935A7-F0B3-4192-8420-6D5F95034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212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5FD83-21B6-564C-A470-5137DAEBADD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935A7-F0B3-4192-8420-6D5F95034D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1/31/2020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2.xml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02594" y="709200"/>
            <a:ext cx="2880724" cy="1312690"/>
          </a:xfrm>
          <a:prstGeom prst="rect">
            <a:avLst/>
          </a:prstGeom>
          <a:noFill/>
        </p:spPr>
        <p:txBody>
          <a:bodyPr wrap="square" lIns="77212" tIns="38606" rIns="77212" bIns="38606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77229" y="207922"/>
            <a:ext cx="8673289" cy="64653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5922963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ОТЧЕТ </a:t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ГОРОДСКОЙ КОМИССИИ </a:t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обеспечению общественного контроля за реализацией Региональной программы капитального ремонта общего имущества в многоквартирных домах на территории города Москвы</a:t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(2019 год)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1268759"/>
            <a:ext cx="8712968" cy="3672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12" tIns="38606" rIns="77212" bIns="38606" rtlCol="0" anchor="t" anchorCtr="0"/>
          <a:lstStyle/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Обсуждаемые вопросы: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Практика применения механизмов строительного и общественного контроля при проведении капитального ремонта в многоквартирных домах города Москвы.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Порядок выполнения ремонтно-реставрационных работ на объектах культурного наследия и организации технического надзора.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Правоприменительная практика при реконструкции или капитальном ремонте объектов культурного наследия.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Особенности проведения строительного и общественного контроля при капитальном ремонте МКД, представляющих историческую, архитектурную, культурную ценность (мемориальные доски и квартиры, декоративные элементы фасадов зданий и прочее).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 соответствии подрядчика нормам и требованиям Единого квалификационного справочника должностей руководителей, специалистов и служащих, утвержденного Приказом от 23.04.2008г №188 Министерства здравоохранения и социального развития РФ.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8. О разработке концепции системы нормативных документов, устанавливающих единые обязательные требования к осуществлению функции строительного контроля</a:t>
            </a:r>
            <a:endParaRPr lang="ru-RU" sz="16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4755" y="4"/>
            <a:ext cx="8464666" cy="1108911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4" rIns="102391" bIns="102391" anchor="ctr" anchorCtr="1">
            <a:noAutofit/>
          </a:bodyPr>
          <a:lstStyle/>
          <a:p>
            <a:pPr algn="ctr">
              <a:defRPr/>
            </a:pPr>
            <a:endParaRPr lang="ru-RU" sz="17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700" b="1" dirty="0" smtClean="0">
                <a:solidFill>
                  <a:schemeClr val="bg1"/>
                </a:solidFill>
              </a:rPr>
              <a:t>III </a:t>
            </a:r>
            <a:r>
              <a:rPr lang="ru-RU" sz="1700" b="1" dirty="0" smtClean="0">
                <a:solidFill>
                  <a:schemeClr val="bg1"/>
                </a:solidFill>
              </a:rPr>
              <a:t>МЕЖРЕГИОНАЛЬНЫЙ ФОРУМ</a:t>
            </a:r>
          </a:p>
          <a:p>
            <a:pPr algn="ctr"/>
            <a:r>
              <a:rPr lang="ru-RU" sz="1400" b="1" dirty="0" smtClean="0"/>
              <a:t>«Ремонт и содержание многоквартирных домов: </a:t>
            </a:r>
            <a:endParaRPr lang="ru-RU" sz="1400" dirty="0" smtClean="0"/>
          </a:p>
          <a:p>
            <a:pPr algn="ctr"/>
            <a:r>
              <a:rPr lang="ru-RU" sz="1400" b="1" dirty="0" smtClean="0"/>
              <a:t>инновационные технологические решения»</a:t>
            </a:r>
            <a:endParaRPr lang="ru-RU" sz="1400" dirty="0" smtClean="0"/>
          </a:p>
          <a:p>
            <a:pPr algn="ctr">
              <a:defRPr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Круглый стол: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«Совершенствование механизмов строительного и общественного контроля при проведении капитального ремонта многоквартирных жилых домов»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(29.10.2019 г.)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Y:\Личные папки\Семенова\МТПП\P17773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41168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Y:\Личные папки\Семенова\МТПП\P17773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941168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Y:\Личные папки\Семенова\МТПП\P17773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41168"/>
            <a:ext cx="2520280" cy="15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836712"/>
            <a:ext cx="8464667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12" tIns="38606" rIns="77212" bIns="38606" rtlCol="0" anchor="t" anchorCtr="0"/>
          <a:lstStyle/>
          <a:p>
            <a:pPr algn="just">
              <a:spcAft>
                <a:spcPts val="84"/>
              </a:spcAft>
            </a:pPr>
            <a:r>
              <a:rPr lang="ru-RU" sz="1700" b="1" dirty="0" smtClean="0">
                <a:solidFill>
                  <a:schemeClr val="tx2"/>
                </a:solidFill>
              </a:rPr>
              <a:t>Помещения для проведения личных приемов граждан предоставляются:</a:t>
            </a:r>
          </a:p>
          <a:p>
            <a:pPr marL="372654" indent="-218498" algn="just">
              <a:spcAft>
                <a:spcPts val="84"/>
              </a:spcAft>
              <a:buFontTx/>
              <a:buChar char="-"/>
            </a:pPr>
            <a:r>
              <a:rPr lang="ru-RU" sz="1700" dirty="0" smtClean="0">
                <a:solidFill>
                  <a:schemeClr val="tx2"/>
                </a:solidFill>
              </a:rPr>
              <a:t>окружными ресурсными центрами НКО Комитета общественных связей города Москвы;</a:t>
            </a:r>
          </a:p>
          <a:p>
            <a:pPr marL="372654" indent="-218498" algn="just">
              <a:spcAft>
                <a:spcPts val="84"/>
              </a:spcAft>
              <a:buFontTx/>
              <a:buChar char="-"/>
            </a:pPr>
            <a:r>
              <a:rPr lang="ru-RU" sz="1700" dirty="0" smtClean="0">
                <a:solidFill>
                  <a:schemeClr val="tx2"/>
                </a:solidFill>
              </a:rPr>
              <a:t>советами депутатов муниципальных образований;</a:t>
            </a:r>
          </a:p>
          <a:p>
            <a:pPr marL="372654" indent="-218498" algn="just">
              <a:spcAft>
                <a:spcPts val="84"/>
              </a:spcAft>
              <a:buFontTx/>
              <a:buChar char="-"/>
            </a:pPr>
            <a:r>
              <a:rPr lang="ru-RU" sz="1700" dirty="0" smtClean="0">
                <a:solidFill>
                  <a:schemeClr val="tx2"/>
                </a:solidFill>
              </a:rPr>
              <a:t>управами районов;</a:t>
            </a:r>
          </a:p>
          <a:p>
            <a:pPr marL="372654" indent="-218498" algn="just">
              <a:spcAft>
                <a:spcPts val="84"/>
              </a:spcAft>
              <a:buFontTx/>
              <a:buChar char="-"/>
            </a:pPr>
            <a:r>
              <a:rPr lang="ru-RU" sz="1700" dirty="0" smtClean="0">
                <a:solidFill>
                  <a:schemeClr val="tx2"/>
                </a:solidFill>
              </a:rPr>
              <a:t>ассоциацией «ЖКХ контроль города Москвы».</a:t>
            </a:r>
          </a:p>
          <a:p>
            <a:pPr marL="372654" indent="-218498" algn="just">
              <a:spcAft>
                <a:spcPts val="84"/>
              </a:spcAft>
            </a:pPr>
            <a:endParaRPr lang="ru-RU" sz="900" b="1" dirty="0" smtClean="0">
              <a:solidFill>
                <a:schemeClr val="tx2"/>
              </a:solidFill>
            </a:endParaRPr>
          </a:p>
          <a:p>
            <a:pPr marL="371359" indent="-371359" algn="just">
              <a:spcAft>
                <a:spcPts val="507"/>
              </a:spcAft>
            </a:pPr>
            <a:r>
              <a:rPr lang="ru-RU" sz="1700" b="1" dirty="0" smtClean="0">
                <a:solidFill>
                  <a:schemeClr val="tx2"/>
                </a:solidFill>
              </a:rPr>
              <a:t>Итоги работы общественных приемных:</a:t>
            </a:r>
          </a:p>
          <a:p>
            <a:pPr marL="147471" algn="just">
              <a:spcAft>
                <a:spcPts val="84"/>
              </a:spcAft>
            </a:pPr>
            <a:r>
              <a:rPr lang="ru-RU" sz="1500" b="1" dirty="0" smtClean="0">
                <a:solidFill>
                  <a:schemeClr val="tx2"/>
                </a:solidFill>
              </a:rPr>
              <a:t>672    </a:t>
            </a:r>
            <a:r>
              <a:rPr lang="ru-RU" sz="1500" dirty="0" smtClean="0">
                <a:solidFill>
                  <a:schemeClr val="tx2"/>
                </a:solidFill>
              </a:rPr>
              <a:t>обращений рассмотрено, из них:</a:t>
            </a:r>
          </a:p>
          <a:p>
            <a:pPr marL="542925" indent="-387350" algn="just">
              <a:spcAft>
                <a:spcPts val="84"/>
              </a:spcAft>
            </a:pPr>
            <a:r>
              <a:rPr lang="ru-RU" sz="1500" b="1" dirty="0" smtClean="0">
                <a:solidFill>
                  <a:schemeClr val="tx2"/>
                </a:solidFill>
              </a:rPr>
              <a:t>497 </a:t>
            </a:r>
            <a:r>
              <a:rPr lang="ru-RU" sz="1500" dirty="0" smtClean="0">
                <a:solidFill>
                  <a:schemeClr val="tx2"/>
                </a:solidFill>
              </a:rPr>
              <a:t>собственникам даны разъяснения по вопросам организации и проведения работ по      Региональной программе капитального ремонта;</a:t>
            </a:r>
          </a:p>
          <a:p>
            <a:pPr marL="1057768" indent="-903594" algn="just">
              <a:spcAft>
                <a:spcPts val="84"/>
              </a:spcAft>
            </a:pPr>
            <a:r>
              <a:rPr lang="ru-RU" sz="1500" b="1" dirty="0" smtClean="0">
                <a:solidFill>
                  <a:schemeClr val="tx2"/>
                </a:solidFill>
              </a:rPr>
              <a:t>175   </a:t>
            </a:r>
            <a:r>
              <a:rPr lang="ru-RU" sz="1500" dirty="0" smtClean="0">
                <a:solidFill>
                  <a:schemeClr val="tx2"/>
                </a:solidFill>
              </a:rPr>
              <a:t>собственникам оказано содействие в разрешении проблемных вопросов.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1783" y="3"/>
            <a:ext cx="8822219" cy="1033120"/>
          </a:xfrm>
        </p:spPr>
        <p:txBody>
          <a:bodyPr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ПРИЕМНЫЕ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1" tIns="51194" rIns="102391" bIns="102391" anchor="ctr" anchorCtr="1">
            <a:noAutofit/>
          </a:bodyPr>
          <a:lstStyle/>
          <a:p>
            <a:pPr algn="ctr">
              <a:defRPr/>
            </a:pPr>
            <a:r>
              <a:rPr lang="ru-RU" sz="1700" b="1" dirty="0" smtClean="0">
                <a:solidFill>
                  <a:schemeClr val="bg1"/>
                </a:solidFill>
              </a:rPr>
              <a:t>ОБЩЕСТВЕННЫЕ  ПРИЕМНЫЕ</a:t>
            </a:r>
          </a:p>
        </p:txBody>
      </p:sp>
      <p:pic>
        <p:nvPicPr>
          <p:cNvPr id="14" name="Picture 3" descr="E:\ФОТО ОБЩЕСТВЕННЫХ ПРОВЕРОК\ФОТО ОБЩЕСТВЕННЫХ ПРОВЕРОК\ЗелАО\Отбор ЗелАО\26993667_701511123386611_3906780150222179541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4077072"/>
            <a:ext cx="3110655" cy="2203608"/>
          </a:xfrm>
          <a:prstGeom prst="rect">
            <a:avLst/>
          </a:prstGeom>
          <a:noFill/>
        </p:spPr>
      </p:pic>
      <p:pic>
        <p:nvPicPr>
          <p:cNvPr id="15" name="Picture 2" descr="C:\Users\webinar\Pictures\Фото к отчету от ВМ\Наг14декабр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200" y="4077072"/>
            <a:ext cx="3110656" cy="2203608"/>
          </a:xfrm>
          <a:prstGeom prst="rect">
            <a:avLst/>
          </a:prstGeom>
          <a:noFill/>
        </p:spPr>
      </p:pic>
      <p:pic>
        <p:nvPicPr>
          <p:cNvPr id="16" name="Picture 4" descr="E:\ФОТО ОБЩЕСТВЕННЫХ ПРОВЕРОК\ФОТО ОБЩЕСТВЕННЫХ ПРОВЕРОК\ВАО\Отбор ВАО\IMG_7612-01-02-18-08-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86352" y="4077072"/>
            <a:ext cx="1749744" cy="220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809054" y="4"/>
            <a:ext cx="8334946" cy="1066478"/>
          </a:xfrm>
        </p:spPr>
        <p:txBody>
          <a:bodyPr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СОГЛАСИТЕЛЬНОЙ КОМИССИИ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785" y="1066482"/>
            <a:ext cx="5979271" cy="1904107"/>
          </a:xfrm>
          <a:prstGeom prst="rect">
            <a:avLst/>
          </a:prstGeom>
          <a:solidFill>
            <a:schemeClr val="bg1"/>
          </a:solidFill>
        </p:spPr>
        <p:txBody>
          <a:bodyPr wrap="square" lIns="77212" tIns="38606" rIns="77212" bIns="38606" rtlCol="0">
            <a:spAutoFit/>
          </a:bodyPr>
          <a:lstStyle/>
          <a:p>
            <a:pPr>
              <a:spcAft>
                <a:spcPts val="1013"/>
              </a:spcAft>
            </a:pPr>
            <a:r>
              <a:rPr lang="ru-RU" sz="1700" dirty="0" smtClean="0">
                <a:solidFill>
                  <a:schemeClr val="tx2"/>
                </a:solidFill>
                <a:latin typeface="+mj-lt"/>
              </a:rPr>
              <a:t>Проведены</a:t>
            </a:r>
            <a:r>
              <a:rPr lang="ru-RU" sz="1700" b="1" dirty="0" smtClean="0">
                <a:solidFill>
                  <a:schemeClr val="tx2"/>
                </a:solidFill>
                <a:latin typeface="+mj-lt"/>
              </a:rPr>
              <a:t> 57 </a:t>
            </a:r>
            <a:r>
              <a:rPr lang="ru-RU" sz="1700" dirty="0" smtClean="0">
                <a:solidFill>
                  <a:schemeClr val="tx2"/>
                </a:solidFill>
                <a:latin typeface="+mj-lt"/>
              </a:rPr>
              <a:t>согласительные процедуры по досудебному урегулированию конфликтных ситуаций между собственниками помещений в МКД и подрядными организациями</a:t>
            </a:r>
            <a:r>
              <a:rPr lang="ru-RU" sz="1700" b="1" dirty="0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>
              <a:spcAft>
                <a:spcPts val="1013"/>
              </a:spcAft>
              <a:buFontTx/>
              <a:buChar char="-"/>
              <a:tabLst>
                <a:tab pos="231932" algn="l"/>
              </a:tabLst>
            </a:pPr>
            <a:r>
              <a:rPr lang="ru-RU" sz="1700" dirty="0" smtClean="0">
                <a:solidFill>
                  <a:schemeClr val="tx2"/>
                </a:solidFill>
                <a:latin typeface="+mj-lt"/>
              </a:rPr>
              <a:t> урегулированы конфликты в 55 МКД;</a:t>
            </a:r>
          </a:p>
          <a:p>
            <a:pPr>
              <a:spcAft>
                <a:spcPts val="1013"/>
              </a:spcAft>
              <a:buFontTx/>
              <a:buChar char="-"/>
              <a:tabLst>
                <a:tab pos="231932" algn="l"/>
              </a:tabLst>
            </a:pPr>
            <a:r>
              <a:rPr lang="ru-RU" sz="1700" dirty="0" smtClean="0">
                <a:solidFill>
                  <a:schemeClr val="tx2"/>
                </a:solidFill>
                <a:latin typeface="+mj-lt"/>
              </a:rPr>
              <a:t> назначены повторные согласительные комиссии в </a:t>
            </a:r>
            <a:r>
              <a:rPr lang="ru-RU" sz="1700" b="1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ru-RU" sz="1700" dirty="0" smtClean="0">
                <a:solidFill>
                  <a:schemeClr val="tx2"/>
                </a:solidFill>
                <a:latin typeface="+mj-lt"/>
              </a:rPr>
              <a:t> МКД.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3999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1" tIns="51194" rIns="102391" bIns="102391" anchor="ctr" anchorCtr="1">
            <a:noAutofit/>
          </a:bodyPr>
          <a:lstStyle/>
          <a:p>
            <a:pPr algn="ctr">
              <a:defRPr/>
            </a:pPr>
            <a:r>
              <a:rPr lang="ru-RU" sz="1700" b="1" dirty="0" smtClean="0">
                <a:solidFill>
                  <a:schemeClr val="bg1"/>
                </a:solidFill>
              </a:rPr>
              <a:t>РАБОТА СОГЛАСИТЕЛЬНОЙ  КОМИССИИ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933056"/>
            <a:ext cx="230401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Диаграмма 16"/>
          <p:cNvGraphicFramePr/>
          <p:nvPr/>
        </p:nvGraphicFramePr>
        <p:xfrm>
          <a:off x="107504" y="2996952"/>
          <a:ext cx="66247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 descr="Y:\Городская комиссия\Качество материалов 2019\2019\Фото материалы\767c7117-bd14-436e-9fde-1cb3acb3a6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765024"/>
            <a:ext cx="2304016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1628800"/>
            <a:ext cx="6768752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12" tIns="38606" rIns="77212" bIns="38606" rtlCol="0" anchor="t" anchorCtr="0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Проведено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234 выездные проверки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предмет соответствия устанавливаемых приборов отопления требованиям, установленным Техническим регламентом ФКР Москвы.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проведения выездных проверок установлено, что: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 МКД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(28%) –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используются  приборы отопления,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соответствующие требованиям ФКР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(теплоотдача ниже 150 Вт)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49 МКД (32%)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документы не предоставлены;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МКД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(5%) – радиаторы изъяты на экспертизу;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МКД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(3%) – при повторной проверке замечания устранены.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«Совершенствование механизмов строительного контроля и общественного при проведении капитального ремонта многоквартирных жилых домов»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(29.10.2019 г.)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Комиссионные обследования закупленных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материалов и оборудования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64704"/>
            <a:ext cx="914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Замена приборов отопления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94116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комиссионных обследований направлены в: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Департамент капитального ремонта Москвы;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Фонд капитального ремонта Москвы;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Общественную палату Москвы.</a:t>
            </a:r>
          </a:p>
        </p:txBody>
      </p:sp>
      <p:pic>
        <p:nvPicPr>
          <p:cNvPr id="11" name="Picture 3" descr="Y:\Городская комиссия\Качество материалов 2019\2019\радиаторы\ЮЗАО 26.04\Чек лист Строителей д.11, к.3.jpe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00808"/>
            <a:ext cx="16561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Y:\Городская комиссия\Качество материалов 2019\2019\радиаторы\фото\IMG-20190429-WA0027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216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1628800"/>
            <a:ext cx="5544616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12" tIns="38606" rIns="77212" bIns="38606" rtlCol="0" anchor="t" anchorCtr="0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Проведено 97 выездных проверок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предмет соответствия устанавливаемых систем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мусороудаления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требованиям, установленным Техническим регламентом ФКР Москвы.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проведения выездных проверок установлено, что: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69 МКД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(71%) –имеются конструктивные недостатки замененных систем мусоропроводов;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МКД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(5%) – работы по замене мусоропровода не завершены;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МКД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(24%) – замечаний не обнаружено.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«Совершенствование механизмов строительного контроля и общественного при проведении капитального ремонта многоквартирных жилых домов»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(29.10.2019 г.)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Комиссионные обследования закупленных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материалов и оборудования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64704"/>
            <a:ext cx="914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Замена мусоропровода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Y:\Городская комиссия\Качество материалов 2019\2019\мусоропроводы\Ленинградское шоссе 42 отчет\IMG_4828-25-05-19-10-0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976" y="1700808"/>
            <a:ext cx="1476512" cy="2304016"/>
          </a:xfrm>
          <a:prstGeom prst="roundRect">
            <a:avLst/>
          </a:prstGeom>
          <a:noFill/>
        </p:spPr>
      </p:pic>
      <p:pic>
        <p:nvPicPr>
          <p:cNvPr id="16" name="Picture 5" descr="Y:\Городская комиссия\Качество материалов 2019\2019\мусоропроводы\Петрозаводская улица 17 к 2 отчет\IMG_4875-25-05-19-10-16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365104"/>
            <a:ext cx="1512008" cy="2232008"/>
          </a:xfrm>
          <a:prstGeom prst="roundRect">
            <a:avLst/>
          </a:prstGeom>
          <a:noFill/>
        </p:spPr>
      </p:pic>
      <p:pic>
        <p:nvPicPr>
          <p:cNvPr id="17" name="Picture 4" descr="Y:\Городская комиссия\Качество материалов 2019\2019\мусоропроводы\Ленинградское шоссе 44 отчет\IMG_4852-25-05-19-10-1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1512008" cy="2304016"/>
          </a:xfrm>
          <a:prstGeom prst="roundRect">
            <a:avLst/>
          </a:prstGeom>
          <a:noFill/>
        </p:spPr>
      </p:pic>
      <p:pic>
        <p:nvPicPr>
          <p:cNvPr id="18" name="Picture 3" descr="Y:\Городская комиссия\Качество материалов 2019\2019\мусоропроводы\Ленинградское шоссе 42 отчет\Чек.jpe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628800"/>
            <a:ext cx="1656024" cy="2304016"/>
          </a:xfrm>
          <a:prstGeom prst="round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9512" y="494116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Результаты комиссионных обследований направлены в: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 Департамент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капитального</a:t>
            </a:r>
            <a:r>
              <a:rPr lang="ru-RU" dirty="0" smtClean="0">
                <a:solidFill>
                  <a:schemeClr val="tx2"/>
                </a:solidFill>
              </a:rPr>
              <a:t> ремонта Москвы;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 Фонд капитального ремонта Москвы;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 Общественную палату Москвы.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6512" y="908720"/>
            <a:ext cx="918051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b="1" dirty="0" smtClean="0"/>
              <a:t>Капитальный ремонт общего имущества многоквартирного дома</a:t>
            </a:r>
            <a:br>
              <a:rPr lang="ru-RU" sz="2400" b="1" dirty="0" smtClean="0"/>
            </a:br>
            <a:r>
              <a:rPr lang="ru-RU" sz="2400" b="1" dirty="0" smtClean="0"/>
              <a:t>(подъезды и бытовые городки)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/>
        </p:nvGraphicFramePr>
        <p:xfrm>
          <a:off x="0" y="1772816"/>
          <a:ext cx="500404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0" y="4581128"/>
          <a:ext cx="4644008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1" name="Picture 3" descr="Y:\Городская комиссия\Качество материалов 2019\2019\подъезды\3d81f3c1-ab76-402b-819c-27962637ef57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240" y="3789040"/>
            <a:ext cx="1800000" cy="2880000"/>
          </a:xfrm>
          <a:prstGeom prst="rect">
            <a:avLst/>
          </a:prstGeom>
          <a:noFill/>
        </p:spPr>
      </p:pic>
      <p:pic>
        <p:nvPicPr>
          <p:cNvPr id="7172" name="Picture 4" descr="Y:\Городская комиссия\Качество материалов 2019\2019\бытовые городки\d984276c-4ff2-4ba3-9c3d-b69fb82f3626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480" y="3789360"/>
            <a:ext cx="1800000" cy="2880000"/>
          </a:xfrm>
          <a:prstGeom prst="rect">
            <a:avLst/>
          </a:prstGeom>
          <a:noFill/>
        </p:spPr>
      </p:pic>
      <p:pic>
        <p:nvPicPr>
          <p:cNvPr id="9" name="Рисунок 8" descr="https://pp.userapi.com/c846121/v846121910/201a0c/7_xvJW1SvZ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400" y="1844824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Комиссионные обследования закупленных материалов и оборудования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683568" y="263691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/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2000" baseline="0" dirty="0" smtClean="0"/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2000" dirty="0" smtClean="0"/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2000" baseline="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 с городскими структурами и общественными объединениями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11560" y="5877272"/>
            <a:ext cx="7920880" cy="79208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aseline="0" dirty="0" smtClean="0">
                <a:solidFill>
                  <a:schemeClr val="tx2"/>
                </a:solidFill>
              </a:rPr>
              <a:t>Представители</a:t>
            </a:r>
            <a:r>
              <a:rPr lang="ru-RU" dirty="0" smtClean="0">
                <a:solidFill>
                  <a:schemeClr val="tx2"/>
                </a:solidFill>
              </a:rPr>
              <a:t> городских структур и общественных объединений привлекаются к проведению общественных проверок, экспертиз, консультаций, встреч, согласительных комиссий, что способствует качественному проведению ремонта и активизации взаимодействия.</a:t>
            </a:r>
            <a:endParaRPr lang="ru-RU" baseline="0" dirty="0" smtClean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484784"/>
          <a:ext cx="59766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448" y="4185264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Рисунок 1" descr="image00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448" y="2457072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ÐÐ° Ð´Ð°Ð½Ð½Ð¾Ð¼ Ð¸Ð·Ð¾Ð±ÑÐ°Ð¶ÐµÐ½Ð¸Ð¸ Ð¼Ð¾Ð¶ÐµÑ Ð½Ð°ÑÐ¾Ð´Ð¸ÑÑÑÑ: 5 ÑÐµÐ»Ð¾Ð²ÐµÐº, Ð»ÑÐ´Ð¸ ÑÐ¸Ð´ÑÑ, ÑÑÐ¾Ð» Ð¸ Ð² Ð¿Ð¾Ð¼ÐµÑÐµÐ½Ð¸Ð¸"/>
          <p:cNvPicPr>
            <a:picLocks noChangeArrowheads="1"/>
          </p:cNvPicPr>
          <p:nvPr/>
        </p:nvPicPr>
        <p:blipFill>
          <a:blip r:embed="rId5" cstate="print"/>
          <a:srcRect r="17796"/>
          <a:stretch>
            <a:fillRect/>
          </a:stretch>
        </p:blipFill>
        <p:spPr bwMode="auto">
          <a:xfrm>
            <a:off x="5904448" y="764904"/>
            <a:ext cx="270000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:\Users\Bytsan\Downloads\Снимок 3.JPG"/>
          <p:cNvPicPr>
            <a:picLocks noChangeAspect="1" noChangeArrowheads="1"/>
          </p:cNvPicPr>
          <p:nvPr/>
        </p:nvPicPr>
        <p:blipFill>
          <a:blip r:embed="rId2" cstate="print"/>
          <a:srcRect t="1745"/>
          <a:stretch>
            <a:fillRect/>
          </a:stretch>
        </p:blipFill>
        <p:spPr bwMode="auto">
          <a:xfrm>
            <a:off x="6300192" y="4990882"/>
            <a:ext cx="2520000" cy="146245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2492896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/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2000" baseline="0" dirty="0" smtClean="0"/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2000" dirty="0" smtClean="0"/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2000" baseline="0" dirty="0" smtClean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002787744"/>
              </p:ext>
            </p:extLst>
          </p:nvPr>
        </p:nvGraphicFramePr>
        <p:xfrm>
          <a:off x="395536" y="1052736"/>
          <a:ext cx="46085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одержимое 2"/>
          <p:cNvSpPr txBox="1">
            <a:spLocks/>
          </p:cNvSpPr>
          <p:nvPr/>
        </p:nvSpPr>
        <p:spPr>
          <a:xfrm>
            <a:off x="5508104" y="1988840"/>
            <a:ext cx="345638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Проекты Городской комиссии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Bytsan\Downloads\Снимо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908717"/>
            <a:ext cx="2520000" cy="230809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20" name="Picture 8" descr="http://uk-ugniy.ru/wp-content/uploads/2018/12/%D0%B7%D0%B0%D0%BC%D0%B5%D0%BD%D0%B0-%D0%BB%D0%B8%D1%84%D1%82%D0%BE%D0%B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472" y="3429000"/>
            <a:ext cx="2520000" cy="13683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395536" y="2492896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/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2000" baseline="0" dirty="0" smtClean="0"/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2000" dirty="0" smtClean="0"/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2000" baseline="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27384"/>
            <a:ext cx="9144000" cy="86409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положительных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практик.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Реализуемые программы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00109"/>
            <a:ext cx="8640960" cy="1336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ts val="1800"/>
              </a:lnSpc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общественной комиссией создана инновационная практика применения мероприятий общественного контроля на основе экспертных методологий и опыта. Результат – формирование позитивной обратной связи участников процесса капремонта.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812" y="2588711"/>
            <a:ext cx="8182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Работа Учебно-производственного комплекса капитального ремонта. Разработка, производство и переиздание методических материалов.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lvl="0" algn="just"/>
            <a:endParaRPr lang="ru-RU" sz="20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1149455"/>
            <a:ext cx="0" cy="894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42573" y="1165222"/>
            <a:ext cx="4320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2492896"/>
            <a:ext cx="4320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886498" y="1588140"/>
            <a:ext cx="5982" cy="9047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Фото Собянин\Фото Росийская газета, Сергей Михе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132" y="3717032"/>
            <a:ext cx="3832084" cy="2556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" name="Picture 2" descr="&amp;Fcy;&amp;ocy;&amp;tcy;&amp;ocy; &amp;Vcy;&amp;iecy;&amp;rcy;&amp;ycy; &amp;Mcy;&amp;icy;&amp;khcy;&amp;acy;&amp;jcy;&amp;lcy;&amp;ocy;&amp;vcy;&amp;ncy;&amp;acy; &amp;Mcy;&amp;ocy;&amp;scy;&amp;kcy;&amp;vcy;&amp;icy;&amp;ncy;&amp;ocy;&amp;jcy;.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64" y="5157352"/>
            <a:ext cx="1800000" cy="1440000"/>
          </a:xfrm>
          <a:prstGeom prst="rect">
            <a:avLst/>
          </a:prstGeom>
          <a:noFill/>
        </p:spPr>
      </p:pic>
      <p:sp>
        <p:nvSpPr>
          <p:cNvPr id="10242" name="AutoShape 2" descr="blob:https://web.whatsapp.com/86799718-211a-417e-bed4-3d8c35fb62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blob:https://web.whatsapp.com/86799718-211a-417e-bed4-3d8c35fb62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blob:https://web.whatsapp.com/86799718-211a-417e-bed4-3d8c35fb62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blob:https://web.whatsapp.com/86799718-211a-417e-bed4-3d8c35fb62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9" name="Picture 9" descr="C:\Users\Bytsan\Downloads\6fefe0a7-fc29-4555-8744-a2a0b56d0bdd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157192"/>
            <a:ext cx="1800000" cy="1440000"/>
          </a:xfrm>
          <a:prstGeom prst="rect">
            <a:avLst/>
          </a:prstGeom>
          <a:noFill/>
        </p:spPr>
      </p:pic>
      <p:pic>
        <p:nvPicPr>
          <p:cNvPr id="10250" name="Picture 10" descr="C:\Users\Bytsan\Downloads\86799718-211a-417e-bed4-3d8c35fb6226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01168"/>
            <a:ext cx="1800000" cy="1440000"/>
          </a:xfrm>
          <a:prstGeom prst="rect">
            <a:avLst/>
          </a:prstGeom>
          <a:noFill/>
        </p:spPr>
      </p:pic>
      <p:pic>
        <p:nvPicPr>
          <p:cNvPr id="10251" name="Picture 11" descr="C:\Users\Bytsan\Downloads\4e68c5b4-9f72-4ef0-b01d-9067b5c26a5a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01168"/>
            <a:ext cx="180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88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Программа по ускоренной замене лифтов с возможностью рассрочки платежа. </a:t>
            </a:r>
            <a:r>
              <a:rPr lang="ru-RU" sz="2200" b="1" dirty="0" smtClean="0">
                <a:solidFill>
                  <a:schemeClr val="tx2"/>
                </a:solidFill>
                <a:cs typeface="Times New Roman" pitchFamily="18" charset="0"/>
              </a:rPr>
              <a:t>Создание интернет - портала </a:t>
            </a:r>
            <a:r>
              <a:rPr lang="en-US" sz="2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cs typeface="Times New Roman" pitchFamily="18" charset="0"/>
              </a:rPr>
              <a:t>ЖКХ контроль города Москвы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Picture 6" descr="Y:\Городская комиссия\Отчет 3 года\фото отчет\обучение\33995364_238466700067331_30724522072080384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62" y="1988840"/>
            <a:ext cx="3034926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Y:\Городская комиссия\Отчет 3 года\фото отчет\программы пилоты\IMG_20180914_103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2664296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G:\ФОТО Сантехпром Общее собрание 2016\IMG_9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988840"/>
            <a:ext cx="216024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-27384"/>
            <a:ext cx="9144000" cy="86409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положительных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практик.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Реализуемые программы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G:\фото для презентаций\19 пол нижняя замена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5712" y="4509119"/>
            <a:ext cx="2664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G:\Фото для газеты (исходники)\27 полоса (верх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480" y="4576095"/>
            <a:ext cx="2160000" cy="2047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ГОРОДСКАЯ КОМИССИЯ </a:t>
            </a:r>
            <a:r>
              <a:rPr lang="ru-RU" sz="1200" b="1" dirty="0" smtClean="0">
                <a:solidFill>
                  <a:schemeClr val="tx2"/>
                </a:solidFill>
              </a:rPr>
              <a:t/>
            </a:r>
            <a:br>
              <a:rPr lang="ru-RU" sz="12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по обеспечению общественного контроля за реализацией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Региональной программы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капитального ремонта общего имущества в многоквартирных домах 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на территории города Москвы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19872" y="1268760"/>
            <a:ext cx="5266928" cy="485740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Общественный контроль – важнейший механизм обратной связи с жителями столицы в системе управления городским хозяйством.</a:t>
            </a:r>
          </a:p>
          <a:p>
            <a:pPr marL="0" indent="0" algn="just">
              <a:buNone/>
            </a:pPr>
            <a:endParaRPr lang="ru-RU" sz="6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Городская комиссия по обеспечению общественного контроля за реализацией Региональной программы капитального ремонта общего имущества в многоквартирных домах на территории города Москвы создана по поручению Мэра  С.С. </a:t>
            </a:r>
            <a:r>
              <a:rPr lang="ru-RU" sz="2000" dirty="0" err="1" smtClean="0">
                <a:solidFill>
                  <a:schemeClr val="tx2"/>
                </a:solidFill>
              </a:rPr>
              <a:t>Собянина</a:t>
            </a:r>
            <a:r>
              <a:rPr lang="ru-RU" sz="2000" dirty="0" smtClean="0">
                <a:solidFill>
                  <a:schemeClr val="tx2"/>
                </a:solidFill>
              </a:rPr>
              <a:t> от 28.07.2015г. №4-23-31/5-1.6 и решением Совета Общественной платы города Москвы.</a:t>
            </a:r>
          </a:p>
          <a:p>
            <a:pPr marL="0" indent="0" algn="just">
              <a:buNone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Цель создания комиссии </a:t>
            </a:r>
            <a:r>
              <a:rPr lang="ru-RU" sz="2000" dirty="0" smtClean="0">
                <a:solidFill>
                  <a:schemeClr val="tx2"/>
                </a:solidFill>
              </a:rPr>
              <a:t>- взаимодействие с собственниками помещений по вопросам проведения капитального ремонта, развитие позитивной обратной связи, создание и развитие неформальных каналов связи, содействие формированию положительного общественного мнения о программе капитального ремонта.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Поручение Мэра о создании Г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35358"/>
            <a:ext cx="3220179" cy="471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313"/>
            <a:ext cx="8208912" cy="51133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Благодарности от жителей </a:t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адрес Городской комиссии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539552" y="1700808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Предложения и планы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Развитие деятельности Городской комиссии: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6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539552" y="692696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668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tx2"/>
                </a:solidFill>
              </a:rPr>
              <a:t>Направления деятельности</a:t>
            </a:r>
          </a:p>
          <a:p>
            <a:pPr marL="0" indent="0" algn="ctr">
              <a:buNone/>
            </a:pPr>
            <a:endParaRPr lang="ru-RU" sz="20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052736"/>
            <a:ext cx="424847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Взаимодействие с собственниками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Совершенствование механизмов обратной связи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1052736"/>
            <a:ext cx="410445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Контроль за ходом реализации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Региональной программы капремонта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348880"/>
            <a:ext cx="187220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Работа по обращениям граждан с выездом на объекты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7" y="2348880"/>
            <a:ext cx="223224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«Горячая линия»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2348880"/>
            <a:ext cx="194421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Качество и сроки проведения работ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8264" y="2348880"/>
            <a:ext cx="2016224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Качество используемых материалов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3573016"/>
            <a:ext cx="410445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Выездные экспертные проверки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Согласительная комиссия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5736" y="4005064"/>
            <a:ext cx="223224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2"/>
                </a:solidFill>
              </a:rPr>
              <a:t>Анализ и обобщение обращений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115616" y="2132856"/>
            <a:ext cx="205571" cy="21602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3131840" y="2132856"/>
            <a:ext cx="205571" cy="21602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652120" y="2132856"/>
            <a:ext cx="216024" cy="21602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7812360" y="2132856"/>
            <a:ext cx="216024" cy="21602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9" name="Выноска со стрелкой вправо 28"/>
          <p:cNvSpPr/>
          <p:nvPr/>
        </p:nvSpPr>
        <p:spPr>
          <a:xfrm>
            <a:off x="251520" y="5373216"/>
            <a:ext cx="1512168" cy="1224136"/>
          </a:xfrm>
          <a:prstGeom prst="rightArrowCallout">
            <a:avLst>
              <a:gd name="adj1" fmla="val 23444"/>
              <a:gd name="adj2" fmla="val 25000"/>
              <a:gd name="adj3" fmla="val 13329"/>
              <a:gd name="adj4" fmla="val 78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Результаты работы Городской комиссии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35696" y="5373216"/>
            <a:ext cx="230425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2"/>
                </a:solidFill>
              </a:rPr>
              <a:t>Подготовка  Актов общественных проверок, заключений общественной экспертизы</a:t>
            </a:r>
            <a:endParaRPr lang="ru-RU" sz="1250" dirty="0">
              <a:solidFill>
                <a:schemeClr val="tx2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3968" y="5373216"/>
            <a:ext cx="230425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2"/>
                </a:solidFill>
              </a:rPr>
              <a:t>Направление результатов проверки  на рассмотрение в ФКР, ОПМ, ОНФ, МТПП , МГД</a:t>
            </a:r>
          </a:p>
        </p:txBody>
      </p:sp>
      <p:sp>
        <p:nvSpPr>
          <p:cNvPr id="32" name="Выноска со стрелкой вниз 31"/>
          <p:cNvSpPr/>
          <p:nvPr/>
        </p:nvSpPr>
        <p:spPr>
          <a:xfrm>
            <a:off x="179512" y="4869160"/>
            <a:ext cx="8856984" cy="360040"/>
          </a:xfrm>
          <a:prstGeom prst="downArrowCallout">
            <a:avLst>
              <a:gd name="adj1" fmla="val 47046"/>
              <a:gd name="adj2" fmla="val 53660"/>
              <a:gd name="adj3" fmla="val 25000"/>
              <a:gd name="adj4" fmla="val 444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95737" y="3140968"/>
            <a:ext cx="223224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chemeClr val="tx2"/>
                </a:solidFill>
              </a:rPr>
              <a:t>Обучение </a:t>
            </a:r>
          </a:p>
          <a:p>
            <a:pPr algn="ctr"/>
            <a:r>
              <a:rPr lang="ru-RU" sz="1450" dirty="0" smtClean="0">
                <a:solidFill>
                  <a:schemeClr val="tx2"/>
                </a:solidFill>
              </a:rPr>
              <a:t>собственников основам общественного контроля </a:t>
            </a:r>
            <a:endParaRPr lang="ru-RU" sz="1450" dirty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32240" y="5373216"/>
            <a:ext cx="2304256" cy="1224136"/>
          </a:xfrm>
          <a:prstGeom prst="roundRect">
            <a:avLst>
              <a:gd name="adj" fmla="val 240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2"/>
                </a:solidFill>
              </a:rPr>
              <a:t>Общественное обсуждение предложений  по совершенствованию системы капитального ремонта</a:t>
            </a:r>
            <a:endParaRPr lang="ru-RU" sz="1250" dirty="0">
              <a:solidFill>
                <a:schemeClr val="tx2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9512" y="4005064"/>
            <a:ext cx="18722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2"/>
                </a:solidFill>
              </a:rPr>
              <a:t>Прием населени</a:t>
            </a:r>
            <a:r>
              <a:rPr lang="ru-RU" sz="1400" dirty="0" smtClean="0">
                <a:solidFill>
                  <a:schemeClr val="tx2"/>
                </a:solidFill>
              </a:rPr>
              <a:t>я 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390" y="-4999"/>
            <a:ext cx="9128820" cy="10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3" tIns="51201" rIns="102403" bIns="102403" anchor="ctr" anchorCtr="1">
            <a:normAutofit/>
          </a:bodyPr>
          <a:lstStyle/>
          <a:p>
            <a:pPr algn="ctr"/>
            <a:endParaRPr lang="ru-RU" sz="2700" b="1" dirty="0" smtClean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2920" y="2"/>
            <a:ext cx="8340581" cy="1059163"/>
          </a:xfrm>
          <a:noFill/>
        </p:spPr>
        <p:txBody>
          <a:bodyPr>
            <a:norm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5936" y="4725144"/>
            <a:ext cx="4936125" cy="17649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2403" tIns="51201" rIns="102403" bIns="51201" numCol="1" rtlCol="0" anchor="ctr" anchorCtr="0">
            <a:noAutofit/>
          </a:bodyPr>
          <a:lstStyle/>
          <a:p>
            <a:pPr lvl="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Кадровое обеспечение:</a:t>
            </a:r>
          </a:p>
          <a:p>
            <a:pPr lvl="0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79098" algn="l"/>
                <a:tab pos="307008" algn="l"/>
                <a:tab pos="910298" algn="l"/>
              </a:tabLst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Основной состав ГК -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 чел.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Окружные рабочие группы -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чел.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Аппарат ГК -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чел.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Эксперты -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чел.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2605" y="3356993"/>
            <a:ext cx="8781883" cy="12241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03" tIns="51201" rIns="102403" bIns="51201" rtlCol="0" anchor="ctr"/>
          <a:lstStyle/>
          <a:p>
            <a:pPr lvl="0"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Продвижение  «горячей линии»:</a:t>
            </a: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подрядчика, СМИ, раздаточные материалы, публичные мероприятия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4869160"/>
            <a:ext cx="3312369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03" tIns="51201" rIns="102403" bIns="51201" rtlCol="0" anchor="ctr" anchorCtr="0"/>
          <a:lstStyle/>
          <a:p>
            <a:pPr lvl="0"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График  работы:</a:t>
            </a: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9.00-18.00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рабочим дням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124744"/>
            <a:ext cx="8640959" cy="21602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03" tIns="51201" rIns="102403" bIns="51201" rtlCol="0" anchor="ctr"/>
          <a:lstStyle/>
          <a:p>
            <a:pPr lvl="0"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Городской общественной комиссии и «горячей линии» организована на базе офиса и за счет  ресурсов НП СРО «МГУ ЖКХ»</a:t>
            </a:r>
          </a:p>
          <a:p>
            <a:pPr lvl="0"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(место нахождения: ул. Автозаводская, д. 23А,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2,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оф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520)</a:t>
            </a:r>
          </a:p>
          <a:p>
            <a:pPr lvl="0" algn="ctr"/>
            <a:endParaRPr lang="ru-RU" sz="105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1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Организационная и экспертная поддержка работы городской комиссии</a:t>
            </a:r>
          </a:p>
          <a:p>
            <a:pPr lvl="0"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осуществляется Ассоциацией «ЖКХ контроль города Москвы»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«ГОРЯЧАЯ  ЛИНИЯ»</a:t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ГОРОДСКОЙ ОБЩЕСТВЕННОЙ КОМИССИИ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Y:\Городская комиссия\Отчет 3 года\фото отчет\горячая линия\IMG_20181116_145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259228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Y:\Городская комиссия\Отчет 3 года\фото отчет\горячая линия\IMG_20181109_100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3"/>
            <a:ext cx="273630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835696" y="5013176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 «горячей линии»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495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223 48 30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Дополнительная «горячая линия» с использованием приложения 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8-977-774-05-53, 8-977-773-96-68</a:t>
            </a:r>
          </a:p>
          <a:p>
            <a:pPr algn="ctr"/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457" name="Picture 1"/>
          <p:cNvPicPr>
            <a:picLocks noChangeArrowheads="1"/>
          </p:cNvPicPr>
          <p:nvPr/>
        </p:nvPicPr>
        <p:blipFill>
          <a:blip r:embed="rId4" cstate="print"/>
          <a:srcRect l="15978" r="16559"/>
          <a:stretch>
            <a:fillRect/>
          </a:stretch>
        </p:blipFill>
        <p:spPr bwMode="auto">
          <a:xfrm>
            <a:off x="6372200" y="1556792"/>
            <a:ext cx="266429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2146217"/>
          <a:ext cx="9144000" cy="471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5242" y="6343716"/>
          <a:ext cx="8719246" cy="325644"/>
        </p:xfrm>
        <a:graphic>
          <a:graphicData uri="http://schemas.openxmlformats.org/drawingml/2006/table">
            <a:tbl>
              <a:tblPr/>
              <a:tblGrid>
                <a:gridCol w="8719246"/>
              </a:tblGrid>
              <a:tr h="32564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Примечание:</a:t>
                      </a:r>
                      <a:r>
                        <a:rPr lang="ru-RU" sz="9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900" b="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в</a:t>
                      </a:r>
                      <a:r>
                        <a:rPr lang="ru-RU" sz="9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графе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«Другие» </a:t>
                      </a: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рассмотрены </a:t>
                      </a:r>
                      <a:r>
                        <a:rPr lang="ru-RU" sz="9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вопросы: по уточнению </a:t>
                      </a: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сроков, видов работ, </a:t>
                      </a:r>
                      <a:r>
                        <a:rPr lang="ru-RU" sz="9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уполномоченного </a:t>
                      </a: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представителя собственников от МКД, контактных </a:t>
                      </a:r>
                      <a:r>
                        <a:rPr lang="ru-RU" sz="9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данных;</a:t>
                      </a:r>
                      <a:r>
                        <a:rPr lang="ru-RU" sz="900" b="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как быть </a:t>
                      </a: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с натяжными </a:t>
                      </a:r>
                      <a:r>
                        <a:rPr lang="ru-RU" sz="9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потолками, как </a:t>
                      </a:r>
                      <a:r>
                        <a:rPr lang="ru-RU" sz="9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проводятся сварочные </a:t>
                      </a:r>
                      <a:r>
                        <a:rPr lang="ru-RU" sz="9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работы</a:t>
                      </a:r>
                      <a:r>
                        <a:rPr lang="ru-RU" sz="900" b="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 и </a:t>
                      </a:r>
                      <a:r>
                        <a:rPr lang="ru-RU" sz="9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замена радиаторов, соблюдение техники</a:t>
                      </a:r>
                      <a:r>
                        <a:rPr lang="ru-RU" sz="900" b="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</a:rPr>
                        <a:t> безопасности и др.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0378" marR="403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548680"/>
            <a:ext cx="9144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1" tIns="51194" rIns="102391" bIns="102391" anchor="ctr" anchorCtr="1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СТАТИСТИКА  ОБРАЩЕНИЙ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755" y="1196752"/>
            <a:ext cx="8464666" cy="831792"/>
          </a:xfrm>
          <a:prstGeom prst="rect">
            <a:avLst/>
          </a:prstGeom>
          <a:noFill/>
        </p:spPr>
        <p:txBody>
          <a:bodyPr wrap="square" lIns="102391" tIns="51194" rIns="102391" bIns="51194" rtlCol="0">
            <a:spAutoFit/>
          </a:bodyPr>
          <a:lstStyle/>
          <a:p>
            <a:pPr algn="ctr">
              <a:spcBef>
                <a:spcPts val="506"/>
              </a:spcBef>
              <a:spcAft>
                <a:spcPts val="506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«Горячая линия» Городской комиссии</a:t>
            </a:r>
          </a:p>
          <a:p>
            <a:pPr algn="just">
              <a:spcBef>
                <a:spcPts val="506"/>
              </a:spcBef>
              <a:spcAft>
                <a:spcPts val="506"/>
              </a:spcAf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Принято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обращений –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4538,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них: рассмотрено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4475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98,6</a:t>
            </a:r>
            <a:r>
              <a:rPr lang="en-US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в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r>
              <a:rPr lang="en-US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67544" y="0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Показатели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216" y="3933376"/>
            <a:ext cx="14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«Дней открытых дверей» для собственников помещений</a:t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(13.03.2019 г.)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493204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376" y="908720"/>
            <a:ext cx="14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520" y="908720"/>
            <a:ext cx="14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504" y="908720"/>
            <a:ext cx="14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933376"/>
            <a:ext cx="14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504" y="3933376"/>
            <a:ext cx="14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Опрос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собственников помещений по итогам проведенных работ по капитальному ремонту многоквартирных домов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6660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26 января т.г. </a:t>
            </a:r>
            <a:r>
              <a:rPr lang="ru-RU" sz="2000" dirty="0" smtClean="0">
                <a:solidFill>
                  <a:schemeClr val="tx2"/>
                </a:solidFill>
              </a:rPr>
              <a:t>проведен опрос собственников помещений по итогам выполненных работ по капитальному ремонту в каждом административном округе города Москвы.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В опросе приняли участие  </a:t>
            </a:r>
            <a:r>
              <a:rPr lang="ru-RU" sz="2000" b="1" dirty="0" smtClean="0">
                <a:solidFill>
                  <a:schemeClr val="tx2"/>
                </a:solidFill>
              </a:rPr>
              <a:t>1310</a:t>
            </a:r>
            <a:r>
              <a:rPr lang="ru-RU" sz="2000" dirty="0" smtClean="0">
                <a:solidFill>
                  <a:schemeClr val="tx2"/>
                </a:solidFill>
              </a:rPr>
              <a:t> человек из </a:t>
            </a:r>
            <a:r>
              <a:rPr lang="ru-RU" sz="2000" b="1" dirty="0" smtClean="0">
                <a:solidFill>
                  <a:schemeClr val="tx2"/>
                </a:solidFill>
              </a:rPr>
              <a:t>32 МКД </a:t>
            </a:r>
            <a:r>
              <a:rPr lang="ru-RU" sz="2000" dirty="0" smtClean="0">
                <a:solidFill>
                  <a:schemeClr val="tx2"/>
                </a:solidFill>
              </a:rPr>
              <a:t>(по 2-3 дома от округа). Опрос  собственников помещений в МКД показал, что в целом </a:t>
            </a:r>
            <a:r>
              <a:rPr lang="ru-RU" sz="2000" b="1" dirty="0" smtClean="0">
                <a:solidFill>
                  <a:schemeClr val="tx2"/>
                </a:solidFill>
              </a:rPr>
              <a:t>96%</a:t>
            </a:r>
            <a:r>
              <a:rPr lang="ru-RU" sz="2000" dirty="0" smtClean="0">
                <a:solidFill>
                  <a:schemeClr val="tx2"/>
                </a:solidFill>
              </a:rPr>
              <a:t> жителей принимавших участие в опросе, оценили работу ФКР  положительно.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488" y="1268760"/>
            <a:ext cx="2160000" cy="2592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933376"/>
            <a:ext cx="18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4" cstate="print"/>
          <a:srcRect r="3989"/>
          <a:stretch>
            <a:fillRect/>
          </a:stretch>
        </p:blipFill>
        <p:spPr bwMode="auto">
          <a:xfrm>
            <a:off x="1979712" y="3933376"/>
            <a:ext cx="34563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 cstate="print"/>
          <a:srcRect l="3989"/>
          <a:stretch>
            <a:fillRect/>
          </a:stretch>
        </p:blipFill>
        <p:spPr bwMode="auto">
          <a:xfrm>
            <a:off x="5580112" y="3933376"/>
            <a:ext cx="34563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1268761"/>
            <a:ext cx="8709909" cy="2664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12" tIns="38606" rIns="77212" bIns="38606" rtlCol="0" anchor="t" anchorCtr="0"/>
          <a:lstStyle/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проведения, участники форума обсудили инициативы по совершенствованию действующего законодательства и процедур, касающихся проведения капремонта общего имущества многоквартирных домов, поделились положительным опытом Москвы в реализации программы капремонта, успехах и проблемах в разных регионах.</a:t>
            </a:r>
          </a:p>
          <a:p>
            <a:pPr algn="just">
              <a:buFont typeface="Arial" pitchFamily="34" charset="0"/>
              <a:buChar char="•"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второй день работы форума 18 октября участники смогли принять участие в выездных мероприятиях и посетить Учебно-производственный комплекс капитального ремонта, выставку «Материалы и технологии для капитального ремонта МКД» (завод «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Сантехпром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»), познакомиться с лучшей практикой проведения капитального ремонта и побывать на заводе-производителе мусоропроводного оборудования.</a:t>
            </a:r>
          </a:p>
          <a:p>
            <a:pPr algn="just">
              <a:buFont typeface="Arial" pitchFamily="34" charset="0"/>
              <a:buChar char="•"/>
            </a:pPr>
            <a:endParaRPr lang="ru-RU" sz="1700" b="1" dirty="0" smtClean="0">
              <a:solidFill>
                <a:schemeClr val="tx2"/>
              </a:solidFill>
            </a:endParaRPr>
          </a:p>
          <a:p>
            <a:pPr algn="just"/>
            <a:endParaRPr lang="ru-RU" sz="1700" dirty="0" smtClean="0">
              <a:solidFill>
                <a:schemeClr val="tx2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4755" y="4"/>
            <a:ext cx="8464666" cy="1108911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391" tIns="51194" rIns="102391" bIns="102391" anchor="ctr" anchorCtr="1">
            <a:noAutofit/>
          </a:bodyPr>
          <a:lstStyle/>
          <a:p>
            <a:pPr algn="ctr">
              <a:defRPr/>
            </a:pPr>
            <a:endParaRPr lang="ru-RU" sz="17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700" b="1" dirty="0" smtClean="0">
                <a:solidFill>
                  <a:schemeClr val="bg1"/>
                </a:solidFill>
              </a:rPr>
              <a:t>III </a:t>
            </a:r>
            <a:r>
              <a:rPr lang="ru-RU" sz="1700" b="1" dirty="0" smtClean="0">
                <a:solidFill>
                  <a:schemeClr val="bg1"/>
                </a:solidFill>
              </a:rPr>
              <a:t>МЕЖРЕГИОНАЛЬНЫЙ ФОРУМ</a:t>
            </a:r>
          </a:p>
          <a:p>
            <a:pPr algn="ctr"/>
            <a:r>
              <a:rPr lang="ru-RU" sz="1400" b="1" dirty="0" smtClean="0"/>
              <a:t>«Ремонт и содержание многоквартирных домов: </a:t>
            </a:r>
            <a:endParaRPr lang="ru-RU" sz="1400" dirty="0" smtClean="0"/>
          </a:p>
          <a:p>
            <a:pPr algn="ctr"/>
            <a:r>
              <a:rPr lang="ru-RU" sz="1400" b="1" dirty="0" smtClean="0"/>
              <a:t>инновационные технологические решения»</a:t>
            </a:r>
            <a:endParaRPr lang="ru-RU" sz="1400" dirty="0" smtClean="0"/>
          </a:p>
          <a:p>
            <a:pPr algn="ctr">
              <a:defRPr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Всероссийский форум: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«Капитальный ремонт многоквартирных домов: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поддержка собственников жилья»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(17-18.10.2019 г.)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4015679" cy="225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News-0-527-src-1571399631_5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4096453" cy="230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7388</TotalTime>
  <Words>1358</Words>
  <Application>Microsoft Office PowerPoint</Application>
  <PresentationFormat>Экран (4:3)</PresentationFormat>
  <Paragraphs>184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ОТЧЕТ   ГОРОДСКОЙ КОМИССИИ  по обеспечению общественного контроля за реализацией Региональной программы капитального ремонта общего имущества в многоквартирных домах на территории города Москвы  (2019 год)</vt:lpstr>
      <vt:lpstr>ГОРОДСКАЯ КОМИССИЯ  по обеспечению общественного контроля за реализацией  Региональной программы капитального ремонта общего имущества в многоквартирных домах  на территории города Москвы</vt:lpstr>
      <vt:lpstr>Слайд 3</vt:lpstr>
      <vt:lpstr>ОРГАНИЗАЦИЯ РАБОТЫ</vt:lpstr>
      <vt:lpstr>«ГОРЯЧАЯ  ЛИНИЯ»  ГОРОДСКОЙ ОБЩЕСТВЕННОЙ КОМИССИИ </vt:lpstr>
      <vt:lpstr>Слайд 6</vt:lpstr>
      <vt:lpstr>Проведение  «Дней открытых дверей» для собственников помещений (13.03.2019 г.)</vt:lpstr>
      <vt:lpstr>Опрос  собственников помещений по итогам проведенных работ по капитальному ремонту многоквартирных домов</vt:lpstr>
      <vt:lpstr>Всероссийский форум: «Капитальный ремонт многоквартирных домов:  поддержка собственников жилья» (17-18.10.2019 г.)</vt:lpstr>
      <vt:lpstr>Круглый стол: «Совершенствование механизмов строительного и общественного контроля при проведении капитального ремонта многоквартирных жилых домов» (29.10.2019 г.)</vt:lpstr>
      <vt:lpstr>ОБЩЕСТВЕННЫЕ ПРИЕМНЫЕ</vt:lpstr>
      <vt:lpstr>РАБОТА СОГЛАСИТЕЛЬНОЙ КОМИССИИ</vt:lpstr>
      <vt:lpstr> «Совершенствование механизмов строительного контроля и общественного при проведении капитального ремонта многоквартирных жилых домов» (29.10.2019 г.)</vt:lpstr>
      <vt:lpstr> «Совершенствование механизмов строительного контроля и общественного при проведении капитального ремонта многоквартирных жилых домов» (29.10.2019 г.)</vt:lpstr>
      <vt:lpstr>Капитальный ремонт общего имущества многоквартирного дома (подъезды и бытовые городки)</vt:lpstr>
      <vt:lpstr>Слайд 16</vt:lpstr>
      <vt:lpstr>Слайд 17</vt:lpstr>
      <vt:lpstr>Слайд 18</vt:lpstr>
      <vt:lpstr> </vt:lpstr>
      <vt:lpstr>Благодарности от жителей  в адрес Городской комиссии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комиссия  по обеспечению общественного контроля  за реализацией Региональной программы капитального ремонта общего имущества  в многоквартирных домах  на территории города Москвы</dc:title>
  <dc:creator>User</dc:creator>
  <cp:lastModifiedBy>Семенова Анна org4</cp:lastModifiedBy>
  <cp:revision>619</cp:revision>
  <dcterms:created xsi:type="dcterms:W3CDTF">2018-10-25T11:25:02Z</dcterms:created>
  <dcterms:modified xsi:type="dcterms:W3CDTF">2020-01-31T12:08:37Z</dcterms:modified>
</cp:coreProperties>
</file>